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4" r:id="rId19"/>
    <p:sldId id="275"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5C2A08"/>
    <a:srgbClr val="391A05"/>
    <a:srgbClr val="1D3259"/>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1" d="100"/>
          <a:sy n="71" d="100"/>
        </p:scale>
        <p:origin x="2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7346C-BDFE-4CF2-B14F-57FA756BC574}" type="datetimeFigureOut">
              <a:rPr lang="es-ES" smtClean="0"/>
              <a:t>20/06/2022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DF482-8C11-420C-9AF2-724C8E6DBD45}" type="slidenum">
              <a:rPr lang="es-ES" smtClean="0"/>
              <a:t>‹Nº›</a:t>
            </a:fld>
            <a:endParaRPr lang="es-ES"/>
          </a:p>
        </p:txBody>
      </p:sp>
    </p:spTree>
    <p:extLst>
      <p:ext uri="{BB962C8B-B14F-4D97-AF65-F5344CB8AC3E}">
        <p14:creationId xmlns:p14="http://schemas.microsoft.com/office/powerpoint/2010/main" val="165610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rPr>
              <a:t>En estos dos versículos, Pablo declara su confianza en el evangelio y las razones para ello. En</a:t>
            </a:r>
            <a:r>
              <a:rPr lang="es-MX" baseline="0" dirty="0">
                <a:effectLst/>
              </a:rPr>
              <a:t> l</a:t>
            </a:r>
            <a:r>
              <a:rPr lang="es-MX" dirty="0">
                <a:effectLst/>
              </a:rPr>
              <a:t>a mayor parte de su epístola se dedica a explicar por qué y cómo el evangelio de Cristo es el poder de Dios para salvar a los que creen.</a:t>
            </a:r>
            <a:r>
              <a:rPr lang="es-MX" dirty="0"/>
              <a:t> </a:t>
            </a:r>
            <a:endParaRPr lang="es-SV" dirty="0"/>
          </a:p>
        </p:txBody>
      </p:sp>
      <p:sp>
        <p:nvSpPr>
          <p:cNvPr id="4" name="Marcador de número de diapositiva 3"/>
          <p:cNvSpPr>
            <a:spLocks noGrp="1"/>
          </p:cNvSpPr>
          <p:nvPr>
            <p:ph type="sldNum" sz="quarter" idx="10"/>
          </p:nvPr>
        </p:nvSpPr>
        <p:spPr/>
        <p:txBody>
          <a:bodyPr/>
          <a:lstStyle/>
          <a:p>
            <a:fld id="{368DFB6C-C3FF-458C-B7D7-2BC918C6A141}" type="slidenum">
              <a:rPr lang="es-SV" smtClean="0">
                <a:solidFill>
                  <a:prstClr val="black"/>
                </a:solidFill>
              </a:rPr>
              <a:pPr/>
              <a:t>8</a:t>
            </a:fld>
            <a:endParaRPr lang="es-SV">
              <a:solidFill>
                <a:prstClr val="black"/>
              </a:solidFill>
            </a:endParaRPr>
          </a:p>
        </p:txBody>
      </p:sp>
    </p:spTree>
    <p:extLst>
      <p:ext uri="{BB962C8B-B14F-4D97-AF65-F5344CB8AC3E}">
        <p14:creationId xmlns:p14="http://schemas.microsoft.com/office/powerpoint/2010/main" val="421690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rPr>
              <a:t>En estos dos versículos, Pablo declara su confianza en el evangelio y las razones para ello. En</a:t>
            </a:r>
            <a:r>
              <a:rPr lang="es-MX" baseline="0" dirty="0">
                <a:effectLst/>
              </a:rPr>
              <a:t> l</a:t>
            </a:r>
            <a:r>
              <a:rPr lang="es-MX" dirty="0">
                <a:effectLst/>
              </a:rPr>
              <a:t>a mayor parte de su epístola se dedica a explicar por qué y cómo el evangelio de Cristo es el poder de Dios para salvar a los que creen.</a:t>
            </a:r>
            <a:r>
              <a:rPr lang="es-MX" dirty="0"/>
              <a:t> </a:t>
            </a:r>
            <a:endParaRPr lang="es-SV" dirty="0"/>
          </a:p>
        </p:txBody>
      </p:sp>
      <p:sp>
        <p:nvSpPr>
          <p:cNvPr id="4" name="Marcador de número de diapositiva 3"/>
          <p:cNvSpPr>
            <a:spLocks noGrp="1"/>
          </p:cNvSpPr>
          <p:nvPr>
            <p:ph type="sldNum" sz="quarter" idx="10"/>
          </p:nvPr>
        </p:nvSpPr>
        <p:spPr/>
        <p:txBody>
          <a:bodyPr/>
          <a:lstStyle/>
          <a:p>
            <a:fld id="{368DFB6C-C3FF-458C-B7D7-2BC918C6A141}" type="slidenum">
              <a:rPr lang="es-SV" smtClean="0">
                <a:solidFill>
                  <a:prstClr val="black"/>
                </a:solidFill>
              </a:rPr>
              <a:pPr/>
              <a:t>9</a:t>
            </a:fld>
            <a:endParaRPr lang="es-SV">
              <a:solidFill>
                <a:prstClr val="black"/>
              </a:solidFill>
            </a:endParaRPr>
          </a:p>
        </p:txBody>
      </p:sp>
    </p:spTree>
    <p:extLst>
      <p:ext uri="{BB962C8B-B14F-4D97-AF65-F5344CB8AC3E}">
        <p14:creationId xmlns:p14="http://schemas.microsoft.com/office/powerpoint/2010/main" val="229857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rPr>
              <a:t>En estos dos versículos, Pablo declara su confianza en el evangelio y las razones para ello. En</a:t>
            </a:r>
            <a:r>
              <a:rPr lang="es-MX" baseline="0" dirty="0">
                <a:effectLst/>
              </a:rPr>
              <a:t> l</a:t>
            </a:r>
            <a:r>
              <a:rPr lang="es-MX" dirty="0">
                <a:effectLst/>
              </a:rPr>
              <a:t>a mayor parte de su epístola se dedica a explicar por qué y cómo el evangelio de Cristo es el poder de Dios para salvar a los que creen.</a:t>
            </a:r>
            <a:r>
              <a:rPr lang="es-MX" dirty="0"/>
              <a:t> </a:t>
            </a:r>
            <a:endParaRPr lang="es-SV" dirty="0"/>
          </a:p>
        </p:txBody>
      </p:sp>
      <p:sp>
        <p:nvSpPr>
          <p:cNvPr id="4" name="Marcador de número de diapositiva 3"/>
          <p:cNvSpPr>
            <a:spLocks noGrp="1"/>
          </p:cNvSpPr>
          <p:nvPr>
            <p:ph type="sldNum" sz="quarter" idx="10"/>
          </p:nvPr>
        </p:nvSpPr>
        <p:spPr/>
        <p:txBody>
          <a:bodyPr/>
          <a:lstStyle/>
          <a:p>
            <a:fld id="{368DFB6C-C3FF-458C-B7D7-2BC918C6A141}" type="slidenum">
              <a:rPr lang="es-SV" smtClean="0">
                <a:solidFill>
                  <a:prstClr val="black"/>
                </a:solidFill>
              </a:rPr>
              <a:pPr/>
              <a:t>10</a:t>
            </a:fld>
            <a:endParaRPr lang="es-SV">
              <a:solidFill>
                <a:prstClr val="black"/>
              </a:solidFill>
            </a:endParaRPr>
          </a:p>
        </p:txBody>
      </p:sp>
    </p:spTree>
    <p:extLst>
      <p:ext uri="{BB962C8B-B14F-4D97-AF65-F5344CB8AC3E}">
        <p14:creationId xmlns:p14="http://schemas.microsoft.com/office/powerpoint/2010/main" val="306510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rPr>
              <a:t>En estos dos versículos, Pablo declara su confianza en el evangelio y las razones para ello. En</a:t>
            </a:r>
            <a:r>
              <a:rPr lang="es-MX" baseline="0" dirty="0">
                <a:effectLst/>
              </a:rPr>
              <a:t> l</a:t>
            </a:r>
            <a:r>
              <a:rPr lang="es-MX" dirty="0">
                <a:effectLst/>
              </a:rPr>
              <a:t>a mayor parte de su epístola se dedica a explicar por qué y cómo el evangelio de Cristo es el poder de Dios para salvar a los que creen.</a:t>
            </a:r>
            <a:r>
              <a:rPr lang="es-MX" dirty="0"/>
              <a:t> </a:t>
            </a:r>
            <a:endParaRPr lang="es-SV" dirty="0"/>
          </a:p>
        </p:txBody>
      </p:sp>
      <p:sp>
        <p:nvSpPr>
          <p:cNvPr id="4" name="Marcador de número de diapositiva 3"/>
          <p:cNvSpPr>
            <a:spLocks noGrp="1"/>
          </p:cNvSpPr>
          <p:nvPr>
            <p:ph type="sldNum" sz="quarter" idx="10"/>
          </p:nvPr>
        </p:nvSpPr>
        <p:spPr/>
        <p:txBody>
          <a:bodyPr/>
          <a:lstStyle/>
          <a:p>
            <a:fld id="{368DFB6C-C3FF-458C-B7D7-2BC918C6A141}" type="slidenum">
              <a:rPr lang="es-SV" smtClean="0">
                <a:solidFill>
                  <a:prstClr val="black"/>
                </a:solidFill>
              </a:rPr>
              <a:pPr/>
              <a:t>12</a:t>
            </a:fld>
            <a:endParaRPr lang="es-SV">
              <a:solidFill>
                <a:prstClr val="black"/>
              </a:solidFill>
            </a:endParaRPr>
          </a:p>
        </p:txBody>
      </p:sp>
    </p:spTree>
    <p:extLst>
      <p:ext uri="{BB962C8B-B14F-4D97-AF65-F5344CB8AC3E}">
        <p14:creationId xmlns:p14="http://schemas.microsoft.com/office/powerpoint/2010/main" val="373943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rPr>
              <a:t>En estos dos versículos, Pablo declara su confianza en el evangelio y las razones para ello. En</a:t>
            </a:r>
            <a:r>
              <a:rPr lang="es-MX" baseline="0" dirty="0">
                <a:effectLst/>
              </a:rPr>
              <a:t> l</a:t>
            </a:r>
            <a:r>
              <a:rPr lang="es-MX" dirty="0">
                <a:effectLst/>
              </a:rPr>
              <a:t>a mayor parte de su epístola se dedica a explicar por qué y cómo el evangelio de Cristo es el poder de Dios para salvar a los que creen.</a:t>
            </a:r>
            <a:r>
              <a:rPr lang="es-MX" dirty="0"/>
              <a:t> </a:t>
            </a:r>
            <a:endParaRPr lang="es-SV" dirty="0"/>
          </a:p>
        </p:txBody>
      </p:sp>
      <p:sp>
        <p:nvSpPr>
          <p:cNvPr id="4" name="Marcador de número de diapositiva 3"/>
          <p:cNvSpPr>
            <a:spLocks noGrp="1"/>
          </p:cNvSpPr>
          <p:nvPr>
            <p:ph type="sldNum" sz="quarter" idx="10"/>
          </p:nvPr>
        </p:nvSpPr>
        <p:spPr/>
        <p:txBody>
          <a:bodyPr/>
          <a:lstStyle/>
          <a:p>
            <a:fld id="{368DFB6C-C3FF-458C-B7D7-2BC918C6A141}" type="slidenum">
              <a:rPr lang="es-SV" smtClean="0">
                <a:solidFill>
                  <a:prstClr val="black"/>
                </a:solidFill>
              </a:rPr>
              <a:pPr/>
              <a:t>13</a:t>
            </a:fld>
            <a:endParaRPr lang="es-SV">
              <a:solidFill>
                <a:prstClr val="black"/>
              </a:solidFill>
            </a:endParaRPr>
          </a:p>
        </p:txBody>
      </p:sp>
    </p:spTree>
    <p:extLst>
      <p:ext uri="{BB962C8B-B14F-4D97-AF65-F5344CB8AC3E}">
        <p14:creationId xmlns:p14="http://schemas.microsoft.com/office/powerpoint/2010/main" val="305652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9A75604-4D41-4038-AB56-CE0C9A463F70}" type="datetimeFigureOut">
              <a:rPr lang="es-ES" smtClean="0"/>
              <a:t>20/06/2022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282806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9A75604-4D41-4038-AB56-CE0C9A463F70}" type="datetimeFigureOut">
              <a:rPr lang="es-ES" smtClean="0"/>
              <a:t>20/06/2022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69214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9A75604-4D41-4038-AB56-CE0C9A463F70}" type="datetimeFigureOut">
              <a:rPr lang="es-ES" smtClean="0"/>
              <a:t>20/06/2022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215815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SV">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29918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SV">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102356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SV">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91982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SV">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150564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SV">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15376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fecha 2"/>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SV">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082173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SV">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1131802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SV">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60321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9A75604-4D41-4038-AB56-CE0C9A463F70}" type="datetimeFigureOut">
              <a:rPr lang="es-ES" smtClean="0"/>
              <a:t>20/06/2022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1391297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SV">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422603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SV">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0241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SV">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5319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9A75604-4D41-4038-AB56-CE0C9A463F70}" type="datetimeFigureOut">
              <a:rPr lang="es-ES" smtClean="0"/>
              <a:t>20/06/2022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13747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9A75604-4D41-4038-AB56-CE0C9A463F70}" type="datetimeFigureOut">
              <a:rPr lang="es-ES" smtClean="0"/>
              <a:t>20/06/2022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350235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9A75604-4D41-4038-AB56-CE0C9A463F70}" type="datetimeFigureOut">
              <a:rPr lang="es-ES" smtClean="0"/>
              <a:t>20/06/2022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283635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9A75604-4D41-4038-AB56-CE0C9A463F70}" type="datetimeFigureOut">
              <a:rPr lang="es-ES" smtClean="0"/>
              <a:t>20/06/2022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125547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A75604-4D41-4038-AB56-CE0C9A463F70}" type="datetimeFigureOut">
              <a:rPr lang="es-ES" smtClean="0"/>
              <a:t>20/06/2022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194085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9A75604-4D41-4038-AB56-CE0C9A463F70}" type="datetimeFigureOut">
              <a:rPr lang="es-ES" smtClean="0"/>
              <a:t>20/06/2022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62646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9A75604-4D41-4038-AB56-CE0C9A463F70}" type="datetimeFigureOut">
              <a:rPr lang="es-ES" smtClean="0"/>
              <a:t>20/06/2022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3A548FB-85B2-432D-BB14-93A091E57292}" type="slidenum">
              <a:rPr lang="es-ES" smtClean="0"/>
              <a:t>‹Nº›</a:t>
            </a:fld>
            <a:endParaRPr lang="es-ES"/>
          </a:p>
        </p:txBody>
      </p:sp>
    </p:spTree>
    <p:extLst>
      <p:ext uri="{BB962C8B-B14F-4D97-AF65-F5344CB8AC3E}">
        <p14:creationId xmlns:p14="http://schemas.microsoft.com/office/powerpoint/2010/main" val="112367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75604-4D41-4038-AB56-CE0C9A463F70}" type="datetimeFigureOut">
              <a:rPr lang="es-ES" smtClean="0"/>
              <a:t>20/06/2022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548FB-85B2-432D-BB14-93A091E57292}" type="slidenum">
              <a:rPr lang="es-ES" smtClean="0"/>
              <a:t>‹Nº›</a:t>
            </a:fld>
            <a:endParaRPr lang="es-ES"/>
          </a:p>
        </p:txBody>
      </p:sp>
    </p:spTree>
    <p:extLst>
      <p:ext uri="{BB962C8B-B14F-4D97-AF65-F5344CB8AC3E}">
        <p14:creationId xmlns:p14="http://schemas.microsoft.com/office/powerpoint/2010/main" val="380750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D037C-4C23-4914-8DEB-E76E5E214E8A}" type="datetimeFigureOut">
              <a:rPr lang="es-SV" smtClean="0">
                <a:solidFill>
                  <a:prstClr val="black">
                    <a:tint val="75000"/>
                  </a:prstClr>
                </a:solidFill>
              </a:rPr>
              <a:pPr/>
              <a:t>20/06/2022</a:t>
            </a:fld>
            <a:endParaRPr lang="es-SV">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48C83-ACFC-466D-B7CD-8E6C68E6BD19}"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160687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7" name="Subtítulo 6"/>
          <p:cNvSpPr>
            <a:spLocks noGrp="1"/>
          </p:cNvSpPr>
          <p:nvPr>
            <p:ph type="subTitle" idx="1"/>
          </p:nvPr>
        </p:nvSpPr>
        <p:spPr/>
        <p:txBody>
          <a:bodyPr/>
          <a:lstStyle/>
          <a:p>
            <a:endParaRPr lang="es-ES"/>
          </a:p>
        </p:txBody>
      </p:sp>
    </p:spTree>
    <p:extLst>
      <p:ext uri="{BB962C8B-B14F-4D97-AF65-F5344CB8AC3E}">
        <p14:creationId xmlns:p14="http://schemas.microsoft.com/office/powerpoint/2010/main" val="836546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60124" y="-25400"/>
            <a:ext cx="6306623" cy="20193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es-ES" sz="6600" b="1" dirty="0" smtClean="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B</a:t>
            </a:r>
            <a:r>
              <a:rPr lang="es-ES" sz="6600" b="1" dirty="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	Jesús, frente al individuo.</a:t>
            </a:r>
            <a:endParaRPr lang="es-SV" sz="6600" b="1" dirty="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endParaRPr>
          </a:p>
        </p:txBody>
      </p:sp>
      <p:sp>
        <p:nvSpPr>
          <p:cNvPr id="3" name="Marcador de contenido 2"/>
          <p:cNvSpPr>
            <a:spLocks noGrp="1"/>
          </p:cNvSpPr>
          <p:nvPr>
            <p:ph idx="1"/>
          </p:nvPr>
        </p:nvSpPr>
        <p:spPr>
          <a:xfrm>
            <a:off x="5689600" y="2019300"/>
            <a:ext cx="6490352" cy="4838700"/>
          </a:xfrm>
        </p:spPr>
        <p:txBody>
          <a:bodyPr>
            <a:noAutofit/>
          </a:bodyPr>
          <a:lstStyle/>
          <a:p>
            <a:pPr marL="0" lvl="0" indent="0" algn="ctr">
              <a:spcAft>
                <a:spcPts val="0"/>
              </a:spcAft>
              <a:buClr>
                <a:srgbClr val="002060"/>
              </a:buClr>
              <a:buNone/>
            </a:pPr>
            <a:r>
              <a:rPr lang="es-ES" sz="2000" b="1" dirty="0">
                <a:solidFill>
                  <a:schemeClr val="accent5">
                    <a:lumMod val="50000"/>
                  </a:schemeClr>
                </a:solidFill>
                <a:latin typeface="Verdana" panose="020B0604030504040204" pitchFamily="34" charset="0"/>
                <a:ea typeface="Batang" panose="02030600000101010101" pitchFamily="18" charset="-127"/>
                <a:cs typeface="Palatino Linotype" panose="02040502050505030304" pitchFamily="18" charset="0"/>
              </a:rPr>
              <a:t>Algunos ejemplos:</a:t>
            </a:r>
            <a:endParaRPr lang="es-ES" sz="2000" b="1" dirty="0">
              <a:solidFill>
                <a:schemeClr val="accent5">
                  <a:lumMod val="50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sz="20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Nicodemo</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1800" dirty="0" smtClean="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Juan 3:1-22</a:t>
            </a:r>
            <a:r>
              <a:rPr lang="es-ES" sz="1800" dirty="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 19:38-42</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Un líder religioso que más tarde incluso ayudó José de Arimatea sepultar a Jesús. </a:t>
            </a:r>
            <a:endParaRPr lang="es-E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sz="20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La mujer samaritana</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1800" dirty="0" smtClean="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Juan</a:t>
            </a:r>
            <a:r>
              <a:rPr lang="es-ES" sz="1800" dirty="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 4:1-42</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Una fornicaria cuya vida fue cambiada por Cristo, y que a su vez, condujo a muchos otros a escuchar el evangelio y obedecer. </a:t>
            </a:r>
            <a:endParaRPr lang="es-E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sz="20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Zaqueo </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sz="1800" dirty="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Luc. 19:1-10</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Un rico recaudador de impuestos a quien la salvación llegó cuando un día Jesús le visitó en su casa. </a:t>
            </a:r>
            <a:endParaRPr lang="es-E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sz="20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Cleofás</a:t>
            </a:r>
            <a:r>
              <a:rPr lang="es-ES" sz="2000"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sz="1800" dirty="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Luc. 24:13-32</a:t>
            </a:r>
            <a:r>
              <a:rPr lang="es-ES" sz="20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Quien mientras iba camino a Emaús conversó con Jesús, y su corazón ardía cuando escuchaba las palabras de Cristo</a:t>
            </a:r>
            <a:r>
              <a:rPr lang="es-ES" sz="2000"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endParaRPr lang="es-ES" sz="2000" dirty="0">
              <a:latin typeface="Times New Roman" panose="02020603050405020304" pitchFamily="18" charset="0"/>
              <a:ea typeface="Times New Roman" panose="02020603050405020304" pitchFamily="18" charset="0"/>
            </a:endParaRPr>
          </a:p>
        </p:txBody>
      </p:sp>
      <p:cxnSp>
        <p:nvCxnSpPr>
          <p:cNvPr id="13" name="Conector recto 12"/>
          <p:cNvCxnSpPr/>
          <p:nvPr/>
        </p:nvCxnSpPr>
        <p:spPr>
          <a:xfrm>
            <a:off x="115023" y="1887915"/>
            <a:ext cx="8283388" cy="5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flipV="1">
            <a:off x="10911446" y="1893890"/>
            <a:ext cx="1280555" cy="53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Jesús le explica a Nicodemo lo que significa nacer de nuevo | La vida de  Jesús"/>
          <p:cNvPicPr>
            <a:picLocks noChangeAspect="1" noChangeArrowheads="1"/>
          </p:cNvPicPr>
          <p:nvPr/>
        </p:nvPicPr>
        <p:blipFill rotWithShape="1">
          <a:blip r:embed="rId3">
            <a:extLst>
              <a:ext uri="{28A0092B-C50C-407E-A947-70E740481C1C}">
                <a14:useLocalDpi xmlns:a14="http://schemas.microsoft.com/office/drawing/2010/main" val="0"/>
              </a:ext>
            </a:extLst>
          </a:blip>
          <a:srcRect l="13760" r="5612"/>
          <a:stretch/>
        </p:blipFill>
        <p:spPr bwMode="auto">
          <a:xfrm>
            <a:off x="-1" y="0"/>
            <a:ext cx="5461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22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Subtítulo 2"/>
          <p:cNvSpPr>
            <a:spLocks noGrp="1"/>
          </p:cNvSpPr>
          <p:nvPr>
            <p:ph type="subTitle" idx="1"/>
          </p:nvPr>
        </p:nvSpPr>
        <p:spPr>
          <a:xfrm>
            <a:off x="0" y="203200"/>
            <a:ext cx="12192000" cy="2806700"/>
          </a:xfrm>
        </p:spPr>
        <p:txBody>
          <a:bodyPr>
            <a:normAutofit lnSpcReduction="10000"/>
          </a:bodyPr>
          <a:lstStyle/>
          <a:p>
            <a:pPr>
              <a:lnSpc>
                <a:spcPct val="115000"/>
              </a:lnSpc>
              <a:spcAft>
                <a:spcPts val="0"/>
              </a:spcAft>
              <a:tabLst>
                <a:tab pos="1882775" algn="l"/>
              </a:tabLst>
            </a:pPr>
            <a:endParaRPr lang="es-ES" b="1" u="sng" spc="25" dirty="0">
              <a:solidFill>
                <a:srgbClr val="943634"/>
              </a:solidFill>
              <a:latin typeface="Verdana" panose="020B0604030504040204" pitchFamily="34" charset="0"/>
              <a:ea typeface="Batang" panose="02030600000101010101" pitchFamily="18" charset="-127"/>
              <a:cs typeface="Tahoma" panose="020B0604030504040204" pitchFamily="34" charset="0"/>
            </a:endParaRPr>
          </a:p>
          <a:p>
            <a:r>
              <a:rPr lang="es-ES" sz="8000" dirty="0" smtClean="0">
                <a:solidFill>
                  <a:schemeClr val="bg1"/>
                </a:solidFill>
                <a:latin typeface="Franklin Gothic Heavy" panose="020B0903020102020204" pitchFamily="34" charset="0"/>
              </a:rPr>
              <a:t>II. </a:t>
            </a:r>
            <a:r>
              <a:rPr lang="es-ES" sz="8000" dirty="0">
                <a:solidFill>
                  <a:schemeClr val="bg1"/>
                </a:solidFill>
                <a:latin typeface="Franklin Gothic Heavy" panose="020B0903020102020204" pitchFamily="34" charset="0"/>
              </a:rPr>
              <a:t>LA MISIÓN </a:t>
            </a:r>
            <a:r>
              <a:rPr lang="es-ES" sz="8000" dirty="0" smtClean="0">
                <a:solidFill>
                  <a:schemeClr val="bg1"/>
                </a:solidFill>
                <a:latin typeface="Franklin Gothic Heavy" panose="020B0903020102020204" pitchFamily="34" charset="0"/>
              </a:rPr>
              <a:t>DE LOS APÓSTOLES.</a:t>
            </a:r>
            <a:endParaRPr lang="es-ES" sz="80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4005406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10300" y="127000"/>
            <a:ext cx="5981700" cy="6731000"/>
          </a:xfrm>
        </p:spPr>
        <p:txBody>
          <a:bodyPr>
            <a:normAutofit/>
          </a:bodyPr>
          <a:lstStyle/>
          <a:p>
            <a:pPr lvl="0"/>
            <a:r>
              <a:rPr lang="es-ES" b="1" dirty="0" smtClean="0">
                <a:latin typeface="Verdana" panose="020B0604030504040204" pitchFamily="34" charset="0"/>
                <a:ea typeface="Verdana" panose="020B0604030504040204" pitchFamily="34" charset="0"/>
                <a:cs typeface="Verdana" panose="020B0604030504040204" pitchFamily="34" charset="0"/>
              </a:rPr>
              <a:t>El </a:t>
            </a:r>
            <a:r>
              <a:rPr lang="es-ES" b="1" dirty="0">
                <a:latin typeface="Verdana" panose="020B0604030504040204" pitchFamily="34" charset="0"/>
                <a:ea typeface="Verdana" panose="020B0604030504040204" pitchFamily="34" charset="0"/>
                <a:cs typeface="Verdana" panose="020B0604030504040204" pitchFamily="34" charset="0"/>
              </a:rPr>
              <a:t>Salvador traspasó a sus apóstoles su misión de buscar para salvación a los perdidos, primero en una comisión limitada (</a:t>
            </a:r>
            <a:r>
              <a:rPr lang="es-ES" sz="2400" b="1" dirty="0">
                <a:solidFill>
                  <a:srgbClr val="800000"/>
                </a:solidFill>
                <a:latin typeface="Verdana" panose="020B0604030504040204" pitchFamily="34" charset="0"/>
                <a:ea typeface="Verdana" panose="020B0604030504040204" pitchFamily="34" charset="0"/>
                <a:cs typeface="Verdana" panose="020B0604030504040204" pitchFamily="34" charset="0"/>
              </a:rPr>
              <a:t>Mat. 10</a:t>
            </a:r>
            <a:r>
              <a:rPr lang="es-ES" b="1" dirty="0" smtClean="0">
                <a:latin typeface="Verdana" panose="020B0604030504040204" pitchFamily="34" charset="0"/>
                <a:ea typeface="Verdana" panose="020B0604030504040204" pitchFamily="34" charset="0"/>
                <a:cs typeface="Verdana" panose="020B0604030504040204" pitchFamily="34" charset="0"/>
              </a:rPr>
              <a:t>).</a:t>
            </a:r>
          </a:p>
          <a:p>
            <a:pPr lvl="0"/>
            <a:endParaRPr lang="es-ES" b="1" dirty="0" smtClean="0">
              <a:latin typeface="Verdana" panose="020B0604030504040204" pitchFamily="34" charset="0"/>
              <a:ea typeface="Verdana" panose="020B0604030504040204" pitchFamily="34" charset="0"/>
              <a:cs typeface="Verdana" panose="020B0604030504040204" pitchFamily="34" charset="0"/>
            </a:endParaRPr>
          </a:p>
          <a:p>
            <a:pPr lvl="0"/>
            <a:r>
              <a:rPr lang="es-ES" b="1" dirty="0" smtClean="0">
                <a:latin typeface="Verdana" panose="020B0604030504040204" pitchFamily="34" charset="0"/>
                <a:ea typeface="Verdana" panose="020B0604030504040204" pitchFamily="34" charset="0"/>
                <a:cs typeface="Verdana" panose="020B0604030504040204" pitchFamily="34" charset="0"/>
              </a:rPr>
              <a:t>Luego, después de su resurrección, en la gran comisión, a escala mundial. (</a:t>
            </a:r>
            <a:r>
              <a:rPr lang="es-ES" sz="24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Mar. 16:15-16, Mat. 28:19-20, Lucas. 24:46-48</a:t>
            </a:r>
            <a:r>
              <a:rPr lang="es-ES" b="1" dirty="0" smtClean="0">
                <a:latin typeface="Verdana" panose="020B0604030504040204" pitchFamily="34" charset="0"/>
                <a:ea typeface="Verdana" panose="020B0604030504040204" pitchFamily="34" charset="0"/>
                <a:cs typeface="Verdana" panose="020B0604030504040204" pitchFamily="34" charset="0"/>
              </a:rPr>
              <a:t>).</a:t>
            </a:r>
          </a:p>
          <a:p>
            <a:pPr lvl="0"/>
            <a:endParaRPr lang="es-ES" b="1" dirty="0">
              <a:latin typeface="Verdana" panose="020B0604030504040204" pitchFamily="34" charset="0"/>
              <a:ea typeface="Verdana" panose="020B0604030504040204" pitchFamily="34" charset="0"/>
              <a:cs typeface="Verdana" panose="020B0604030504040204" pitchFamily="34" charset="0"/>
            </a:endParaRPr>
          </a:p>
          <a:p>
            <a:pPr lvl="0"/>
            <a:r>
              <a:rPr lang="es-ES" b="1" dirty="0" smtClean="0">
                <a:latin typeface="Verdana" panose="020B0604030504040204" pitchFamily="34" charset="0"/>
                <a:ea typeface="Verdana" panose="020B0604030504040204" pitchFamily="34" charset="0"/>
                <a:cs typeface="Verdana" panose="020B0604030504040204" pitchFamily="34" charset="0"/>
              </a:rPr>
              <a:t>Los apóstoles serian los testigos de </a:t>
            </a:r>
            <a:r>
              <a:rPr lang="es-ES" b="1" dirty="0" err="1" smtClean="0">
                <a:latin typeface="Verdana" panose="020B0604030504040204" pitchFamily="34" charset="0"/>
                <a:ea typeface="Verdana" panose="020B0604030504040204" pitchFamily="34" charset="0"/>
                <a:cs typeface="Verdana" panose="020B0604030504040204" pitchFamily="34" charset="0"/>
              </a:rPr>
              <a:t>Jesùs</a:t>
            </a:r>
            <a:r>
              <a:rPr lang="es-ES" b="1" dirty="0" smtClean="0">
                <a:latin typeface="Verdana" panose="020B0604030504040204" pitchFamily="34" charset="0"/>
                <a:ea typeface="Verdana" panose="020B0604030504040204" pitchFamily="34" charset="0"/>
                <a:cs typeface="Verdana" panose="020B0604030504040204" pitchFamily="34" charset="0"/>
              </a:rPr>
              <a:t>.                       (</a:t>
            </a:r>
            <a:r>
              <a:rPr lang="es-ES" sz="24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Hech. 1:8</a:t>
            </a:r>
            <a:r>
              <a:rPr lang="es-ES" b="1" dirty="0" smtClean="0">
                <a:latin typeface="Verdana" panose="020B0604030504040204" pitchFamily="34" charset="0"/>
                <a:ea typeface="Verdana" panose="020B0604030504040204" pitchFamily="34" charset="0"/>
                <a:cs typeface="Verdana" panose="020B0604030504040204" pitchFamily="34" charset="0"/>
              </a:rPr>
              <a:t>)</a:t>
            </a:r>
            <a:endParaRPr lang="es-E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Los apóstoles y discípulos de Jesús predican con valor | La Biblia y su  mens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5715000" cy="688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09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5194300" cy="6858000"/>
          </a:xfrm>
          <a:prstGeom prst="rect">
            <a:avLst/>
          </a:prstGeom>
        </p:spPr>
      </p:pic>
      <p:sp>
        <p:nvSpPr>
          <p:cNvPr id="7" name="Título 1"/>
          <p:cNvSpPr>
            <a:spLocks noGrp="1"/>
          </p:cNvSpPr>
          <p:nvPr>
            <p:ph type="title"/>
          </p:nvPr>
        </p:nvSpPr>
        <p:spPr>
          <a:xfrm>
            <a:off x="5194300" y="0"/>
            <a:ext cx="6833252" cy="20193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s-ES" sz="4000" b="1" dirty="0" smtClean="0">
                <a:ln>
                  <a:solidFill>
                    <a:schemeClr val="tx1"/>
                  </a:solidFill>
                </a:ln>
                <a:solidFill>
                  <a:srgbClr val="800000"/>
                </a:solidFill>
                <a:effectLst>
                  <a:glow rad="101600">
                    <a:schemeClr val="accent3">
                      <a:satMod val="175000"/>
                      <a:alpha val="40000"/>
                    </a:schemeClr>
                  </a:glow>
                  <a:outerShdw blurRad="38100" dist="38100" dir="2700000" algn="tl">
                    <a:srgbClr val="000000">
                      <a:alpha val="43137"/>
                    </a:srgbClr>
                  </a:outerShdw>
                </a:effectLst>
                <a:latin typeface="+mn-lt"/>
              </a:rPr>
              <a:t>En </a:t>
            </a:r>
            <a:r>
              <a:rPr lang="es-ES" sz="4000" b="1" dirty="0">
                <a:ln>
                  <a:solidFill>
                    <a:schemeClr val="tx1"/>
                  </a:solidFill>
                </a:ln>
                <a:solidFill>
                  <a:srgbClr val="800000"/>
                </a:solidFill>
                <a:effectLst>
                  <a:glow rad="101600">
                    <a:schemeClr val="accent3">
                      <a:satMod val="175000"/>
                      <a:alpha val="40000"/>
                    </a:schemeClr>
                  </a:glow>
                  <a:outerShdw blurRad="38100" dist="38100" dir="2700000" algn="tl">
                    <a:srgbClr val="000000">
                      <a:alpha val="43137"/>
                    </a:srgbClr>
                  </a:outerShdw>
                </a:effectLst>
                <a:latin typeface="+mn-lt"/>
              </a:rPr>
              <a:t>la gran comisión, el Hijo de Dios </a:t>
            </a:r>
            <a:r>
              <a:rPr lang="es-ES" sz="4000" b="1" dirty="0" smtClean="0">
                <a:ln>
                  <a:solidFill>
                    <a:schemeClr val="tx1"/>
                  </a:solidFill>
                </a:ln>
                <a:solidFill>
                  <a:srgbClr val="800000"/>
                </a:solidFill>
                <a:effectLst>
                  <a:glow rad="101600">
                    <a:schemeClr val="accent3">
                      <a:satMod val="175000"/>
                      <a:alpha val="40000"/>
                    </a:schemeClr>
                  </a:glow>
                  <a:outerShdw blurRad="38100" dist="38100" dir="2700000" algn="tl">
                    <a:srgbClr val="000000">
                      <a:alpha val="43137"/>
                    </a:srgbClr>
                  </a:outerShdw>
                </a:effectLst>
                <a:latin typeface="+mn-lt"/>
              </a:rPr>
              <a:t>dejó a sus apóstoles con </a:t>
            </a:r>
            <a:r>
              <a:rPr lang="es-ES" sz="4000" b="1" dirty="0">
                <a:ln>
                  <a:solidFill>
                    <a:schemeClr val="tx1"/>
                  </a:solidFill>
                </a:ln>
                <a:solidFill>
                  <a:srgbClr val="800000"/>
                </a:solidFill>
                <a:effectLst>
                  <a:glow rad="101600">
                    <a:schemeClr val="accent3">
                      <a:satMod val="175000"/>
                      <a:alpha val="40000"/>
                    </a:schemeClr>
                  </a:glow>
                  <a:outerShdw blurRad="38100" dist="38100" dir="2700000" algn="tl">
                    <a:srgbClr val="000000">
                      <a:alpha val="43137"/>
                    </a:srgbClr>
                  </a:outerShdw>
                </a:effectLst>
                <a:latin typeface="+mn-lt"/>
              </a:rPr>
              <a:t>una gran responsabilidad. </a:t>
            </a:r>
            <a:endParaRPr lang="es-SV" sz="4000" b="1" dirty="0">
              <a:ln>
                <a:solidFill>
                  <a:schemeClr val="tx1"/>
                </a:solidFill>
              </a:ln>
              <a:solidFill>
                <a:srgbClr val="800000"/>
              </a:solidFill>
              <a:effectLst>
                <a:glow rad="101600">
                  <a:schemeClr val="accent3">
                    <a:satMod val="175000"/>
                    <a:alpha val="40000"/>
                  </a:schemeClr>
                </a:glow>
                <a:outerShdw blurRad="38100" dist="38100" dir="2700000" algn="tl">
                  <a:srgbClr val="000000">
                    <a:alpha val="43137"/>
                  </a:srgbClr>
                </a:outerShdw>
              </a:effectLst>
              <a:latin typeface="+mn-lt"/>
            </a:endParaRPr>
          </a:p>
        </p:txBody>
      </p:sp>
      <p:cxnSp>
        <p:nvCxnSpPr>
          <p:cNvPr id="8" name="Conector recto 7"/>
          <p:cNvCxnSpPr/>
          <p:nvPr/>
        </p:nvCxnSpPr>
        <p:spPr>
          <a:xfrm flipV="1">
            <a:off x="6359851" y="1828800"/>
            <a:ext cx="4502150" cy="2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rcador de contenido 2"/>
          <p:cNvSpPr>
            <a:spLocks noGrp="1"/>
          </p:cNvSpPr>
          <p:nvPr>
            <p:ph idx="1"/>
          </p:nvPr>
        </p:nvSpPr>
        <p:spPr>
          <a:xfrm>
            <a:off x="6146800" y="2506662"/>
            <a:ext cx="5219700" cy="4351338"/>
          </a:xfrm>
        </p:spPr>
        <p:txBody>
          <a:bodyPr>
            <a:normAutofit/>
          </a:bodyPr>
          <a:lstStyle/>
          <a:p>
            <a:pPr marL="342900" lvl="0" indent="-342900" algn="just">
              <a:spcAft>
                <a:spcPts val="0"/>
              </a:spcAft>
              <a:buClr>
                <a:srgbClr val="002060"/>
              </a:buClr>
              <a:buFont typeface="+mj-lt"/>
              <a:buAutoNum type="arabicPeriod"/>
            </a:pPr>
            <a:r>
              <a:rPr lang="es-ES" sz="2200" b="1" u="sng"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La gran afirmación:</a:t>
            </a:r>
            <a:r>
              <a:rPr lang="es-ES" sz="22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2200" b="1" i="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“Toda potestad me es dada en el cielo y en la tierra”.</a:t>
            </a:r>
            <a:r>
              <a:rPr lang="es-ES" sz="22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sz="2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Clr>
                <a:srgbClr val="002060"/>
              </a:buClr>
              <a:buFont typeface="+mj-lt"/>
              <a:buAutoNum type="arabicPeriod"/>
            </a:pPr>
            <a:endParaRPr lang="es-ES" sz="2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Clr>
                <a:srgbClr val="002060"/>
              </a:buClr>
              <a:buFont typeface="+mj-lt"/>
              <a:buAutoNum type="arabicPeriod"/>
            </a:pPr>
            <a:r>
              <a:rPr lang="es-ES" sz="2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2200" b="1" u="sng"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El </a:t>
            </a:r>
            <a:r>
              <a:rPr lang="es-ES" sz="2200" b="1" u="sng"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gran encargo:</a:t>
            </a:r>
            <a:r>
              <a:rPr lang="es-ES" sz="22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Traer a todos los hombres bajo la autoridad de Cristo. </a:t>
            </a:r>
            <a:endParaRPr lang="es-ES" sz="2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Clr>
                <a:srgbClr val="002060"/>
              </a:buClr>
              <a:buFont typeface="+mj-lt"/>
              <a:buAutoNum type="arabicPeriod"/>
            </a:pPr>
            <a:endParaRPr lang="es-ES" sz="2200" b="1" dirty="0">
              <a:latin typeface="Times New Roman" panose="02020603050405020304" pitchFamily="18" charset="0"/>
              <a:ea typeface="Times New Roman" panose="02020603050405020304" pitchFamily="18" charset="0"/>
            </a:endParaRPr>
          </a:p>
          <a:p>
            <a:pPr marL="342900" lvl="0" indent="-342900" algn="just">
              <a:spcAft>
                <a:spcPts val="0"/>
              </a:spcAft>
              <a:buClr>
                <a:srgbClr val="002060"/>
              </a:buClr>
              <a:buFont typeface="+mj-lt"/>
              <a:buAutoNum type="arabicPeriod"/>
            </a:pPr>
            <a:r>
              <a:rPr lang="es-ES" sz="2200" b="1" u="sng"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La gran promesa:</a:t>
            </a:r>
            <a:r>
              <a:rPr lang="es-ES" sz="22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2200" b="1" i="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“yo estoy con vosotros todos los días, hasta el fin del mundo”.</a:t>
            </a:r>
            <a:endParaRPr lang="es-ES"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4670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arn(inVertical)">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barn(inVertical)">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barn(inVertical)">
                                      <p:cBhvr>
                                        <p:cTn id="2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Subtítulo 2"/>
          <p:cNvSpPr>
            <a:spLocks noGrp="1"/>
          </p:cNvSpPr>
          <p:nvPr>
            <p:ph type="subTitle" idx="1"/>
          </p:nvPr>
        </p:nvSpPr>
        <p:spPr>
          <a:xfrm>
            <a:off x="0" y="203200"/>
            <a:ext cx="12192000" cy="2806700"/>
          </a:xfrm>
        </p:spPr>
        <p:txBody>
          <a:bodyPr>
            <a:normAutofit lnSpcReduction="10000"/>
          </a:bodyPr>
          <a:lstStyle/>
          <a:p>
            <a:pPr>
              <a:lnSpc>
                <a:spcPct val="115000"/>
              </a:lnSpc>
              <a:spcAft>
                <a:spcPts val="0"/>
              </a:spcAft>
              <a:tabLst>
                <a:tab pos="1882775" algn="l"/>
              </a:tabLst>
            </a:pPr>
            <a:endParaRPr lang="es-ES" b="1" u="sng" spc="25" dirty="0">
              <a:solidFill>
                <a:srgbClr val="943634"/>
              </a:solidFill>
              <a:latin typeface="Verdana" panose="020B0604030504040204" pitchFamily="34" charset="0"/>
              <a:ea typeface="Batang" panose="02030600000101010101" pitchFamily="18" charset="-127"/>
              <a:cs typeface="Tahoma" panose="020B0604030504040204" pitchFamily="34" charset="0"/>
            </a:endParaRPr>
          </a:p>
          <a:p>
            <a:r>
              <a:rPr lang="es-ES" sz="8000" dirty="0" smtClean="0">
                <a:solidFill>
                  <a:schemeClr val="bg1"/>
                </a:solidFill>
                <a:latin typeface="Franklin Gothic Heavy" panose="020B0903020102020204" pitchFamily="34" charset="0"/>
              </a:rPr>
              <a:t>III. </a:t>
            </a:r>
            <a:r>
              <a:rPr lang="es-ES" sz="8000" dirty="0">
                <a:solidFill>
                  <a:schemeClr val="bg1"/>
                </a:solidFill>
                <a:latin typeface="Franklin Gothic Heavy" panose="020B0903020102020204" pitchFamily="34" charset="0"/>
              </a:rPr>
              <a:t>LA </a:t>
            </a:r>
            <a:r>
              <a:rPr lang="es-ES" sz="8000" dirty="0" smtClean="0">
                <a:solidFill>
                  <a:schemeClr val="bg1"/>
                </a:solidFill>
                <a:latin typeface="Franklin Gothic Heavy" panose="020B0903020102020204" pitchFamily="34" charset="0"/>
              </a:rPr>
              <a:t>MISIÓN A LOS SALVOS.</a:t>
            </a:r>
            <a:endParaRPr lang="es-ES" sz="80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495439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ede ser una imagen de 2 personas, personas sentadas y personas de 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66700" y="-1"/>
            <a:ext cx="11645900" cy="2146301"/>
          </a:xfrm>
          <a:solidFill>
            <a:schemeClr val="bg2"/>
          </a:solidFill>
        </p:spPr>
        <p:txBody>
          <a:bodyPr>
            <a:noAutofit/>
          </a:bodyPr>
          <a:lstStyle/>
          <a:p>
            <a:pPr algn="ctr">
              <a:spcAft>
                <a:spcPts val="0"/>
              </a:spcAft>
            </a:pPr>
            <a: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r>
            <a:b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br>
            <a: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Así </a:t>
            </a:r>
            <a:r>
              <a:rPr lang="es-ES" sz="32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como Jesús traspasó a sus apóstoles su misión de buscar para salvación a los perdidos,</a:t>
            </a:r>
            <a:r>
              <a:rPr lang="es-ES" sz="32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3200" b="1" dirty="0">
                <a:solidFill>
                  <a:srgbClr val="800000"/>
                </a:solidFill>
                <a:latin typeface="Verdana" panose="020B0604030504040204" pitchFamily="34" charset="0"/>
                <a:ea typeface="Batang" panose="02030600000101010101" pitchFamily="18" charset="-127"/>
                <a:cs typeface="Palatino Linotype" panose="02040502050505030304" pitchFamily="18" charset="0"/>
              </a:rPr>
              <a:t>los apóstoles traspasaron su misión a la iglesia.</a:t>
            </a:r>
            <a:r>
              <a:rPr lang="es-ES" sz="3200" dirty="0">
                <a:solidFill>
                  <a:srgbClr val="800000"/>
                </a:solidFill>
                <a:latin typeface="Verdana" panose="020B0604030504040204" pitchFamily="34" charset="0"/>
                <a:ea typeface="Batang" panose="02030600000101010101" pitchFamily="18" charset="-127"/>
                <a:cs typeface="Palatino Linotype" panose="02040502050505030304" pitchFamily="18" charset="0"/>
              </a:rPr>
              <a:t> </a:t>
            </a:r>
            <a:r>
              <a:rPr lang="es-ES" sz="3200" dirty="0">
                <a:solidFill>
                  <a:srgbClr val="800000"/>
                </a:solidFill>
                <a:latin typeface="Times New Roman" panose="02020603050405020304" pitchFamily="18" charset="0"/>
                <a:ea typeface="Times New Roman" panose="02020603050405020304" pitchFamily="18" charset="0"/>
              </a:rPr>
              <a:t/>
            </a:r>
            <a:br>
              <a:rPr lang="es-ES" sz="3200" dirty="0">
                <a:solidFill>
                  <a:srgbClr val="800000"/>
                </a:solidFill>
                <a:latin typeface="Times New Roman" panose="02020603050405020304" pitchFamily="18" charset="0"/>
                <a:ea typeface="Times New Roman" panose="02020603050405020304" pitchFamily="18" charset="0"/>
              </a:rPr>
            </a:br>
            <a:endParaRPr lang="es-ES" sz="3200" dirty="0">
              <a:solidFill>
                <a:srgbClr val="800000"/>
              </a:solidFill>
            </a:endParaRPr>
          </a:p>
        </p:txBody>
      </p:sp>
      <p:sp>
        <p:nvSpPr>
          <p:cNvPr id="3" name="Marcador de contenido 2"/>
          <p:cNvSpPr>
            <a:spLocks noGrp="1"/>
          </p:cNvSpPr>
          <p:nvPr>
            <p:ph idx="1"/>
          </p:nvPr>
        </p:nvSpPr>
        <p:spPr>
          <a:xfrm>
            <a:off x="768350" y="2260600"/>
            <a:ext cx="10655300" cy="4597400"/>
          </a:xfrm>
          <a:solidFill>
            <a:schemeClr val="accent2">
              <a:lumMod val="20000"/>
              <a:lumOff val="80000"/>
            </a:schemeClr>
          </a:solidFill>
        </p:spPr>
        <p:txBody>
          <a:bodyPr>
            <a:normAutofit fontScale="92500" lnSpcReduction="20000"/>
          </a:bodyPr>
          <a:lstStyle/>
          <a:p>
            <a:pPr marL="800100" lvl="1" indent="-342900" algn="ctr">
              <a:buClr>
                <a:srgbClr val="002060"/>
              </a:buClr>
              <a:buFont typeface="+mj-lt"/>
              <a:buAutoNum type="arabicPeriod"/>
            </a:pPr>
            <a:endParaRPr lang="es-ES" sz="3000" b="1" u="sng" dirty="0" smtClean="0">
              <a:solidFill>
                <a:srgbClr val="002060"/>
              </a:solidFill>
              <a:latin typeface="Verdana" panose="020B0604030504040204" pitchFamily="34" charset="0"/>
              <a:ea typeface="Batang" panose="02030600000101010101" pitchFamily="18" charset="-127"/>
              <a:cs typeface="Palatino Linotype" panose="02040502050505030304" pitchFamily="18" charset="0"/>
            </a:endParaRPr>
          </a:p>
          <a:p>
            <a:pPr marL="800100" lvl="1" indent="-342900" algn="ctr">
              <a:buClr>
                <a:srgbClr val="002060"/>
              </a:buClr>
              <a:buFont typeface="+mj-lt"/>
              <a:buAutoNum type="arabicPeriod"/>
            </a:pPr>
            <a:r>
              <a:rPr lang="es-ES" sz="3000" b="1" dirty="0" smtClean="0">
                <a:solidFill>
                  <a:srgbClr val="002060"/>
                </a:solidFill>
                <a:latin typeface="Verdana" panose="020B0604030504040204" pitchFamily="34" charset="0"/>
                <a:ea typeface="Batang" panose="02030600000101010101" pitchFamily="18" charset="-127"/>
                <a:cs typeface="Palatino Linotype" panose="02040502050505030304" pitchFamily="18" charset="0"/>
              </a:rPr>
              <a:t>Los </a:t>
            </a:r>
            <a:r>
              <a:rPr lang="es-ES" sz="3000" b="1" dirty="0">
                <a:solidFill>
                  <a:srgbClr val="002060"/>
                </a:solidFill>
                <a:latin typeface="Verdana" panose="020B0604030504040204" pitchFamily="34" charset="0"/>
                <a:ea typeface="Batang" panose="02030600000101010101" pitchFamily="18" charset="-127"/>
                <a:cs typeface="Palatino Linotype" panose="02040502050505030304" pitchFamily="18" charset="0"/>
              </a:rPr>
              <a:t>cristianos del primer siglo aceptaron este desafío.  </a:t>
            </a:r>
            <a:endParaRPr lang="es-ES" sz="3000" b="1" dirty="0" smtClean="0">
              <a:solidFill>
                <a:srgbClr val="00206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ctr">
              <a:spcAft>
                <a:spcPts val="0"/>
              </a:spcAft>
              <a:buClr>
                <a:srgbClr val="002060"/>
              </a:buClr>
              <a:buFont typeface="+mj-lt"/>
              <a:buAutoNum type="arabicPeriod"/>
            </a:pPr>
            <a:endParaRPr lang="es-ES" sz="800" b="1"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Los dispersos de Jerusalén </a:t>
            </a:r>
            <a:r>
              <a:rPr lang="es-ES" i="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“iban por todas partes anunciando el evangelio”</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Hech. 8:4</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Font typeface="+mj-lt"/>
              <a:buAutoNum type="alphaLcPeriod"/>
            </a:pPr>
            <a:endParaRPr lang="es-ES" sz="3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La iglesia en Tesalónica predicó la palabra hasta que el evangelio se oyó en todo lugar (</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1 Tes. 1:7,8</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Font typeface="+mj-lt"/>
              <a:buAutoNum type="alphaLcPeriod"/>
            </a:pPr>
            <a:endParaRPr lang="es-ES" sz="3200" dirty="0" smtClean="0">
              <a:latin typeface="Times New Roman" panose="02020603050405020304" pitchFamily="18" charset="0"/>
              <a:ea typeface="Batang" panose="02030600000101010101" pitchFamily="18" charset="-127"/>
            </a:endParaRPr>
          </a:p>
          <a:p>
            <a:pPr marL="342900" lvl="0" indent="-342900" algn="just">
              <a:spcAft>
                <a:spcPts val="0"/>
              </a:spcAft>
              <a:buFont typeface="+mj-lt"/>
              <a:buAutoNum type="alphaLcPeriod"/>
            </a:pPr>
            <a:r>
              <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Los </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cristianos llevaron el evangelio a todo el </a:t>
            </a:r>
            <a:r>
              <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mundo                       </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Col. 1:6,23</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sz="3200"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3217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arn(inVertical)">
                                      <p:cBhvr>
                                        <p:cTn id="15" dur="500"/>
                                        <p:tgtEl>
                                          <p:spTgt spid="3">
                                            <p:bg/>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ede ser una imagen de 2 personas, personas sentadas y personas de 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66700" y="-1"/>
            <a:ext cx="11645900" cy="2146301"/>
          </a:xfrm>
          <a:solidFill>
            <a:schemeClr val="bg2"/>
          </a:solidFill>
        </p:spPr>
        <p:txBody>
          <a:bodyPr>
            <a:noAutofit/>
          </a:bodyPr>
          <a:lstStyle/>
          <a:p>
            <a:pPr lvl="0" algn="ctr">
              <a:spcAft>
                <a:spcPts val="0"/>
              </a:spcAft>
              <a:buClr>
                <a:srgbClr val="002060"/>
              </a:buClr>
            </a:pPr>
            <a: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r>
            <a:b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br>
            <a: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r>
            <a:b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br>
            <a:r>
              <a:rPr lang="es-ES" sz="3600" b="1" dirty="0" smtClean="0">
                <a:solidFill>
                  <a:srgbClr val="C00000"/>
                </a:solidFill>
                <a:latin typeface="Verdana" panose="020B0604030504040204" pitchFamily="34" charset="0"/>
                <a:ea typeface="Batang" panose="02030600000101010101" pitchFamily="18" charset="-127"/>
                <a:cs typeface="Palatino Linotype" panose="02040502050505030304" pitchFamily="18" charset="0"/>
              </a:rPr>
              <a:t>Los cristianos </a:t>
            </a:r>
            <a:r>
              <a:rPr lang="es-ES" sz="36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l</a:t>
            </a:r>
            <a:r>
              <a:rPr lang="es-ES" sz="3600"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legaron </a:t>
            </a:r>
            <a:r>
              <a:rPr lang="es-ES" sz="36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 sentirse con la deuda de enseñar a otros hasta que todo el mundo estuviese a los pies de Cristo.</a:t>
            </a:r>
            <a:r>
              <a:rPr lang="es-ES" sz="3600" dirty="0">
                <a:latin typeface="Times New Roman" panose="02020603050405020304" pitchFamily="18" charset="0"/>
                <a:ea typeface="Times New Roman" panose="02020603050405020304" pitchFamily="18" charset="0"/>
              </a:rPr>
              <a:t/>
            </a:r>
            <a:br>
              <a:rPr lang="es-ES" sz="3600" dirty="0">
                <a:latin typeface="Times New Roman" panose="02020603050405020304" pitchFamily="18" charset="0"/>
                <a:ea typeface="Times New Roman" panose="02020603050405020304" pitchFamily="18" charset="0"/>
              </a:rPr>
            </a:br>
            <a:r>
              <a:rPr lang="es-ES" sz="3200" dirty="0">
                <a:solidFill>
                  <a:srgbClr val="800000"/>
                </a:solidFill>
                <a:latin typeface="Times New Roman" panose="02020603050405020304" pitchFamily="18" charset="0"/>
                <a:ea typeface="Times New Roman" panose="02020603050405020304" pitchFamily="18" charset="0"/>
              </a:rPr>
              <a:t/>
            </a:r>
            <a:br>
              <a:rPr lang="es-ES" sz="3200" dirty="0">
                <a:solidFill>
                  <a:srgbClr val="800000"/>
                </a:solidFill>
                <a:latin typeface="Times New Roman" panose="02020603050405020304" pitchFamily="18" charset="0"/>
                <a:ea typeface="Times New Roman" panose="02020603050405020304" pitchFamily="18" charset="0"/>
              </a:rPr>
            </a:br>
            <a:endParaRPr lang="es-ES" sz="3200" dirty="0">
              <a:solidFill>
                <a:srgbClr val="800000"/>
              </a:solidFill>
            </a:endParaRPr>
          </a:p>
        </p:txBody>
      </p:sp>
      <p:sp>
        <p:nvSpPr>
          <p:cNvPr id="3" name="Marcador de contenido 2"/>
          <p:cNvSpPr>
            <a:spLocks noGrp="1"/>
          </p:cNvSpPr>
          <p:nvPr>
            <p:ph idx="1"/>
          </p:nvPr>
        </p:nvSpPr>
        <p:spPr>
          <a:xfrm>
            <a:off x="266700" y="2260600"/>
            <a:ext cx="11645900" cy="4597400"/>
          </a:xfrm>
          <a:solidFill>
            <a:schemeClr val="accent2">
              <a:lumMod val="20000"/>
              <a:lumOff val="80000"/>
            </a:schemeClr>
          </a:solidFill>
        </p:spPr>
        <p:txBody>
          <a:bodyPr>
            <a:normAutofit/>
          </a:bodyPr>
          <a:lstStyle/>
          <a:p>
            <a:pPr marL="457200" lvl="1" indent="0" algn="ctr">
              <a:buClr>
                <a:srgbClr val="002060"/>
              </a:buClr>
              <a:buNone/>
            </a:pPr>
            <a:endParaRPr lang="es-ES" sz="3000" b="1" u="sng" dirty="0" smtClean="0">
              <a:solidFill>
                <a:srgbClr val="00206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Font typeface="+mj-lt"/>
              <a:buAutoNum type="alphaLcPeriod"/>
            </a:pPr>
            <a:r>
              <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Esta </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es la misma deuda que experimentaba el apóstol Pablo (</a:t>
            </a:r>
            <a:r>
              <a:rPr lang="es-ES" sz="2600" b="1"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Rom. 1:14,15</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Font typeface="+mj-lt"/>
              <a:buAutoNum type="alphaLcPeriod"/>
            </a:pPr>
            <a:endParaRPr lang="es-ES" sz="3200" b="1"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Los fieles e idóneos aprendieron </a:t>
            </a:r>
            <a:r>
              <a:rPr lang="es-ES" b="1" i="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“para enseñar también a otros”</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2600" b="1"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2 Tim. 2:2</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Font typeface="+mj-lt"/>
              <a:buAutoNum type="alphaLcPeriod"/>
            </a:pPr>
            <a:endParaRPr lang="es-ES" sz="3200" b="1" dirty="0">
              <a:latin typeface="Times New Roman" panose="02020603050405020304" pitchFamily="18" charset="0"/>
              <a:ea typeface="Times New Roman" panose="02020603050405020304" pitchFamily="18" charset="0"/>
            </a:endParaRPr>
          </a:p>
          <a:p>
            <a:pPr marL="685800" algn="ctr">
              <a:lnSpc>
                <a:spcPct val="115000"/>
              </a:lnSpc>
              <a:spcAft>
                <a:spcPts val="0"/>
              </a:spcAft>
            </a:pPr>
            <a:r>
              <a:rPr lang="es-ES" b="1" u="sng"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Debemos aceptar este reto también.</a:t>
            </a:r>
            <a:endParaRPr lang="es-ES" sz="32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800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arn(inVertical)">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Subtítulo 2"/>
          <p:cNvSpPr>
            <a:spLocks noGrp="1"/>
          </p:cNvSpPr>
          <p:nvPr>
            <p:ph type="subTitle" idx="1"/>
          </p:nvPr>
        </p:nvSpPr>
        <p:spPr>
          <a:xfrm>
            <a:off x="0" y="622300"/>
            <a:ext cx="12192000" cy="2806700"/>
          </a:xfrm>
        </p:spPr>
        <p:txBody>
          <a:bodyPr>
            <a:normAutofit/>
          </a:bodyPr>
          <a:lstStyle/>
          <a:p>
            <a:pPr>
              <a:lnSpc>
                <a:spcPct val="115000"/>
              </a:lnSpc>
              <a:spcAft>
                <a:spcPts val="0"/>
              </a:spcAft>
              <a:tabLst>
                <a:tab pos="1882775" algn="l"/>
              </a:tabLst>
            </a:pPr>
            <a:endParaRPr lang="es-ES" b="1" u="sng" spc="25" dirty="0">
              <a:solidFill>
                <a:srgbClr val="943634"/>
              </a:solidFill>
              <a:latin typeface="Verdana" panose="020B0604030504040204" pitchFamily="34" charset="0"/>
              <a:ea typeface="Batang" panose="02030600000101010101" pitchFamily="18" charset="-127"/>
              <a:cs typeface="Tahoma" panose="020B0604030504040204" pitchFamily="34" charset="0"/>
            </a:endParaRPr>
          </a:p>
          <a:p>
            <a:r>
              <a:rPr lang="es-ES" sz="8000" dirty="0" smtClean="0">
                <a:solidFill>
                  <a:schemeClr val="bg1"/>
                </a:solidFill>
                <a:latin typeface="Franklin Gothic Heavy" panose="020B0903020102020204" pitchFamily="34" charset="0"/>
              </a:rPr>
              <a:t> </a:t>
            </a:r>
            <a:r>
              <a:rPr lang="es-ES" sz="9600" dirty="0" smtClean="0">
                <a:solidFill>
                  <a:schemeClr val="bg1"/>
                </a:solidFill>
                <a:latin typeface="Franklin Gothic Heavy" panose="020B0903020102020204" pitchFamily="34" charset="0"/>
              </a:rPr>
              <a:t>CONCLUSION</a:t>
            </a:r>
            <a:endParaRPr lang="es-ES" sz="96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504164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838200" y="1"/>
            <a:ext cx="10515600" cy="1690688"/>
          </a:xfrm>
          <a:solidFill>
            <a:schemeClr val="bg2"/>
          </a:solidFill>
        </p:spPr>
        <p:txBody>
          <a:bodyPr>
            <a:noAutofit/>
          </a:bodyPr>
          <a:lstStyle/>
          <a:p>
            <a:pPr marL="342900" lvl="0" indent="-342900" algn="ctr">
              <a:spcAft>
                <a:spcPts val="0"/>
              </a:spcAft>
            </a:pPr>
            <a:r>
              <a:rPr lang="es-ES" sz="24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Este es el mayor programa de trabajo personal que Dios nos ha encomendado: </a:t>
            </a:r>
            <a:r>
              <a:rPr lang="es-ES" sz="24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La ley de la procreación</a:t>
            </a:r>
            <a:r>
              <a:rPr lang="es-ES" sz="24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Es tan seguro, así como una planta producirá una hermosa flor, así cuando un cristiano planta la semilla del </a:t>
            </a:r>
            <a:r>
              <a:rPr lang="es-ES" sz="24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evangelio ésta producirá otro santo</a:t>
            </a:r>
            <a:r>
              <a:rPr lang="es-ES" sz="2400"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Para lograr esta tarea, se necesita un cristiano: </a:t>
            </a:r>
            <a:endParaRPr lang="es-ES" sz="2400" dirty="0">
              <a:effectLst/>
              <a:latin typeface="Times New Roman" panose="02020603050405020304" pitchFamily="18" charset="0"/>
              <a:ea typeface="Times New Roman" panose="02020603050405020304" pitchFamily="18" charset="0"/>
            </a:endParaRPr>
          </a:p>
        </p:txBody>
      </p:sp>
      <p:sp>
        <p:nvSpPr>
          <p:cNvPr id="3" name="Marcador de contenido 2"/>
          <p:cNvSpPr>
            <a:spLocks noGrp="1"/>
          </p:cNvSpPr>
          <p:nvPr>
            <p:ph idx="1"/>
          </p:nvPr>
        </p:nvSpPr>
        <p:spPr>
          <a:xfrm>
            <a:off x="482600" y="1842294"/>
            <a:ext cx="11226800" cy="4864100"/>
          </a:xfrm>
          <a:solidFill>
            <a:schemeClr val="accent1">
              <a:lumMod val="20000"/>
              <a:lumOff val="80000"/>
            </a:schemeClr>
          </a:solidFill>
        </p:spPr>
        <p:txBody>
          <a:bodyPr>
            <a:normAutofit fontScale="70000" lnSpcReduction="20000"/>
          </a:bodyPr>
          <a:lstStyle/>
          <a:p>
            <a:pPr marL="342900" lvl="0" indent="-342900" algn="just">
              <a:spcAft>
                <a:spcPts val="0"/>
              </a:spcAft>
              <a:buClr>
                <a:srgbClr val="002060"/>
              </a:buClr>
              <a:buFont typeface="+mj-lt"/>
              <a:buAutoNum type="arabicPeriod"/>
            </a:pPr>
            <a:endPar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algn="just">
              <a:buClr>
                <a:srgbClr val="002060"/>
              </a:buClr>
            </a:pPr>
            <a:r>
              <a:rPr lang="es-ES" b="1" dirty="0" smtClean="0">
                <a:solidFill>
                  <a:srgbClr val="002060"/>
                </a:solidFill>
                <a:latin typeface="Verdana" panose="020B0604030504040204" pitchFamily="34" charset="0"/>
                <a:ea typeface="Batang" panose="02030600000101010101" pitchFamily="18" charset="-127"/>
                <a:cs typeface="Palatino Linotype" panose="02040502050505030304" pitchFamily="18" charset="0"/>
              </a:rPr>
              <a:t>Dispuesto</a:t>
            </a:r>
            <a:r>
              <a:rPr lang="es-ES" b="1" dirty="0">
                <a:solidFill>
                  <a:srgbClr val="002060"/>
                </a:solidFill>
                <a:latin typeface="Verdana" panose="020B0604030504040204" pitchFamily="34" charset="0"/>
                <a:ea typeface="Batang" panose="02030600000101010101" pitchFamily="18" charset="-127"/>
                <a:cs typeface="Palatino Linotype" panose="02040502050505030304" pitchFamily="18" charset="0"/>
              </a:rPr>
              <a:t>. </a:t>
            </a:r>
            <a:endParaRPr lang="es-ES" sz="3200" dirty="0">
              <a:solidFill>
                <a:srgbClr val="00206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“…Heme aquí, envíame a mí” (</a:t>
            </a:r>
            <a:r>
              <a:rPr lang="es-ES" sz="2600" dirty="0" err="1">
                <a:solidFill>
                  <a:srgbClr val="C00000"/>
                </a:solidFill>
                <a:latin typeface="Verdana" panose="020B0604030504040204" pitchFamily="34" charset="0"/>
                <a:ea typeface="Batang" panose="02030600000101010101" pitchFamily="18" charset="-127"/>
                <a:cs typeface="Palatino Linotype" panose="02040502050505030304" pitchFamily="18" charset="0"/>
              </a:rPr>
              <a:t>Is</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 6:8</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sz="3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El éxito de los macedonios se puede atribuir al hecho de que anhelaban </a:t>
            </a:r>
            <a:r>
              <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el privilegio de participar... a sí mismos se dieron primeramente al Señor...” </a:t>
            </a:r>
            <a:r>
              <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2 Cor. 8:3-5</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Font typeface="+mj-lt"/>
              <a:buAutoNum type="alphaLcPeriod"/>
            </a:pPr>
            <a:endParaRPr lang="es-ES" sz="3400" dirty="0" smtClean="0">
              <a:latin typeface="Times New Roman" panose="02020603050405020304" pitchFamily="18" charset="0"/>
              <a:ea typeface="Times New Roman" panose="02020603050405020304" pitchFamily="18" charset="0"/>
            </a:endParaRPr>
          </a:p>
          <a:p>
            <a:pPr algn="just">
              <a:buClr>
                <a:srgbClr val="002060"/>
              </a:buClr>
            </a:pPr>
            <a:r>
              <a:rPr lang="es-ES" b="1" dirty="0" smtClean="0">
                <a:solidFill>
                  <a:srgbClr val="002060"/>
                </a:solidFill>
                <a:latin typeface="Verdana" panose="020B0604030504040204" pitchFamily="34" charset="0"/>
                <a:ea typeface="Batang" panose="02030600000101010101" pitchFamily="18" charset="-127"/>
                <a:cs typeface="Palatino Linotype" panose="02040502050505030304" pitchFamily="18" charset="0"/>
              </a:rPr>
              <a:t>Sabio. </a:t>
            </a:r>
            <a:endParaRPr lang="es-ES" sz="3200" dirty="0" smtClean="0">
              <a:solidFill>
                <a:srgbClr val="00206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u="sng"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u="sng"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El fruto del justo es árbol de vida, y el que gana almas es sabio” </a:t>
            </a:r>
            <a:r>
              <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Prov. </a:t>
            </a:r>
            <a:r>
              <a:rPr lang="es-ES" sz="2600" dirty="0" smtClean="0">
                <a:solidFill>
                  <a:srgbClr val="C00000"/>
                </a:solidFill>
                <a:latin typeface="Verdana" panose="020B0604030504040204" pitchFamily="34" charset="0"/>
                <a:ea typeface="Batang" panose="02030600000101010101" pitchFamily="18" charset="-127"/>
                <a:cs typeface="Palatino Linotype" panose="02040502050505030304" pitchFamily="18" charset="0"/>
              </a:rPr>
              <a:t>11:30</a:t>
            </a:r>
            <a:r>
              <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p>
          <a:p>
            <a:pPr marL="342900" lvl="0" indent="-342900" algn="just">
              <a:spcAft>
                <a:spcPts val="0"/>
              </a:spcAft>
              <a:buFont typeface="+mj-lt"/>
              <a:buAutoNum type="alphaLcPeriod"/>
            </a:pPr>
            <a:endParaRPr lang="es-E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u="sng"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Aplica sabiamente el conocimiento de la Biblia para ganar almas. </a:t>
            </a:r>
            <a:endParaRPr lang="es-ES" sz="3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“Ten cuidado de ti mismo y de la doctrina; persiste en ello, pues haciendo esto, te salvarás a ti mismo y a los que te oyeren” (</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1 Tim. 4:16</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endParaRPr lang="es-ES" sz="3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es-ES" u="sng"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“Procura con diligencia presentarte a Dios aprobado, </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como obrero que no tiene de qué avergonzarse, que usa bien la palabra de verdad” (</a:t>
            </a:r>
            <a:r>
              <a:rPr lang="es-ES" sz="2600" dirty="0">
                <a:solidFill>
                  <a:srgbClr val="C00000"/>
                </a:solidFill>
                <a:latin typeface="Verdana" panose="020B0604030504040204" pitchFamily="34" charset="0"/>
                <a:ea typeface="Batang" panose="02030600000101010101" pitchFamily="18" charset="-127"/>
                <a:cs typeface="Palatino Linotype" panose="02040502050505030304" pitchFamily="18" charset="0"/>
              </a:rPr>
              <a:t>2 Tim. 2:15</a:t>
            </a:r>
            <a:r>
              <a:rPr lang="es-ES"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endParaRPr lang="es-ES" sz="3200"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483618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Subtítulo 2"/>
          <p:cNvSpPr>
            <a:spLocks noGrp="1"/>
          </p:cNvSpPr>
          <p:nvPr>
            <p:ph type="subTitle" idx="1"/>
          </p:nvPr>
        </p:nvSpPr>
        <p:spPr>
          <a:xfrm>
            <a:off x="0" y="88900"/>
            <a:ext cx="12192000" cy="2806700"/>
          </a:xfrm>
        </p:spPr>
        <p:txBody>
          <a:bodyPr>
            <a:normAutofit fontScale="92500" lnSpcReduction="10000"/>
          </a:bodyPr>
          <a:lstStyle/>
          <a:p>
            <a:r>
              <a:rPr lang="es-ES" sz="7100" b="1" dirty="0" smtClean="0">
                <a:solidFill>
                  <a:schemeClr val="bg1"/>
                </a:solidFill>
                <a:effectLst>
                  <a:outerShdw blurRad="38100" dist="38100" dir="2700000" algn="tl">
                    <a:srgbClr val="000000">
                      <a:alpha val="43137"/>
                    </a:srgbClr>
                  </a:outerShdw>
                </a:effectLst>
              </a:rPr>
              <a:t>NUESTRA MISIÓN: </a:t>
            </a:r>
          </a:p>
          <a:p>
            <a:r>
              <a:rPr lang="es-ES" sz="7100" b="1" dirty="0" smtClean="0">
                <a:solidFill>
                  <a:schemeClr val="bg1"/>
                </a:solidFill>
                <a:effectLst>
                  <a:outerShdw blurRad="38100" dist="38100" dir="2700000" algn="tl">
                    <a:srgbClr val="000000">
                      <a:alpha val="43137"/>
                    </a:srgbClr>
                  </a:outerShdw>
                </a:effectLst>
              </a:rPr>
              <a:t>LLEVAR ADELANTE LA OBRA DE CRISTO</a:t>
            </a:r>
            <a:endParaRPr lang="es-ES" sz="7100" dirty="0" smtClean="0">
              <a:solidFill>
                <a:schemeClr val="bg1"/>
              </a:solidFill>
            </a:endParaRPr>
          </a:p>
          <a:p>
            <a:endParaRPr lang="es-ES" dirty="0"/>
          </a:p>
        </p:txBody>
      </p:sp>
    </p:spTree>
    <p:extLst>
      <p:ext uri="{BB962C8B-B14F-4D97-AF65-F5344CB8AC3E}">
        <p14:creationId xmlns:p14="http://schemas.microsoft.com/office/powerpoint/2010/main" val="36919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Subtítulo 2"/>
          <p:cNvSpPr>
            <a:spLocks noGrp="1"/>
          </p:cNvSpPr>
          <p:nvPr>
            <p:ph type="subTitle" idx="1"/>
          </p:nvPr>
        </p:nvSpPr>
        <p:spPr>
          <a:xfrm>
            <a:off x="0" y="88900"/>
            <a:ext cx="12192000" cy="2806700"/>
          </a:xfrm>
        </p:spPr>
        <p:txBody>
          <a:bodyPr>
            <a:normAutofit/>
          </a:bodyPr>
          <a:lstStyle/>
          <a:p>
            <a:pPr>
              <a:lnSpc>
                <a:spcPct val="115000"/>
              </a:lnSpc>
              <a:spcAft>
                <a:spcPts val="0"/>
              </a:spcAft>
              <a:tabLst>
                <a:tab pos="1882775" algn="l"/>
              </a:tabLst>
            </a:pPr>
            <a:endParaRPr lang="es-ES" b="1" u="sng" spc="25" dirty="0" smtClean="0">
              <a:solidFill>
                <a:srgbClr val="943634"/>
              </a:solidFill>
              <a:effectLst/>
              <a:latin typeface="Verdana" panose="020B0604030504040204" pitchFamily="34" charset="0"/>
              <a:ea typeface="Batang" panose="02030600000101010101" pitchFamily="18" charset="-127"/>
              <a:cs typeface="Tahoma" panose="020B0604030504040204" pitchFamily="34" charset="0"/>
            </a:endParaRPr>
          </a:p>
          <a:p>
            <a:pPr>
              <a:lnSpc>
                <a:spcPct val="115000"/>
              </a:lnSpc>
              <a:spcAft>
                <a:spcPts val="0"/>
              </a:spcAft>
              <a:tabLst>
                <a:tab pos="1882775" algn="l"/>
              </a:tabLst>
            </a:pPr>
            <a:endParaRPr lang="es-ES" b="1" u="sng" spc="25" dirty="0">
              <a:solidFill>
                <a:srgbClr val="943634"/>
              </a:solidFill>
              <a:latin typeface="Verdana" panose="020B0604030504040204" pitchFamily="34" charset="0"/>
              <a:ea typeface="Batang" panose="02030600000101010101" pitchFamily="18" charset="-127"/>
              <a:cs typeface="Tahoma" panose="020B0604030504040204" pitchFamily="34" charset="0"/>
            </a:endParaRPr>
          </a:p>
          <a:p>
            <a:pPr>
              <a:lnSpc>
                <a:spcPct val="115000"/>
              </a:lnSpc>
              <a:spcAft>
                <a:spcPts val="0"/>
              </a:spcAft>
              <a:tabLst>
                <a:tab pos="1882775" algn="l"/>
              </a:tabLst>
            </a:pPr>
            <a:r>
              <a:rPr lang="es-ES" sz="6600" b="1" spc="25" dirty="0" smtClean="0">
                <a:solidFill>
                  <a:schemeClr val="bg1"/>
                </a:solidFill>
                <a:effectLst/>
                <a:latin typeface="Verdana" panose="020B0604030504040204" pitchFamily="34" charset="0"/>
                <a:ea typeface="Batang" panose="02030600000101010101" pitchFamily="18" charset="-127"/>
                <a:cs typeface="Tahoma" panose="020B0604030504040204" pitchFamily="34" charset="0"/>
              </a:rPr>
              <a:t>INTRODUCCIÓN.</a:t>
            </a:r>
            <a:endParaRPr lang="es-ES" sz="6600" dirty="0" smtClean="0">
              <a:solidFill>
                <a:schemeClr val="bg1"/>
              </a:solidFill>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26944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00" y="0"/>
            <a:ext cx="6019800" cy="2070099"/>
          </a:xfrm>
        </p:spPr>
        <p:txBody>
          <a:bodyPr>
            <a:normAutofit fontScale="90000"/>
          </a:bodyPr>
          <a:lstStyle/>
          <a:p>
            <a:pPr marL="342900" lvl="0" indent="-342900" algn="ctr">
              <a:spcAft>
                <a:spcPts val="0"/>
              </a:spcAft>
              <a:tabLst>
                <a:tab pos="457200" algn="l"/>
              </a:tabLst>
            </a:pPr>
            <a:r>
              <a:rPr lang="es-ES" sz="5600"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r>
            <a:br>
              <a:rPr lang="es-ES" sz="5600"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s-ES" sz="4900" b="1" dirty="0" smtClean="0">
                <a:solidFill>
                  <a:srgbClr val="4F2270"/>
                </a:solidFill>
                <a:effectLst>
                  <a:outerShdw blurRad="38100" dist="38100" dir="2700000" algn="tl">
                    <a:srgbClr val="000000">
                      <a:alpha val="43137"/>
                    </a:srgbClr>
                  </a:outerShdw>
                </a:effectLst>
                <a:latin typeface="Franklin Gothic Heavy" panose="020B0903020102020204" pitchFamily="34" charset="0"/>
                <a:ea typeface="Times New Roman" panose="02020603050405020304" pitchFamily="18" charset="0"/>
                <a:cs typeface="Times New Roman" panose="02020603050405020304" pitchFamily="18" charset="0"/>
              </a:rPr>
              <a:t>Yo creo que </a:t>
            </a:r>
            <a:r>
              <a:rPr lang="es-ES" sz="4900" b="1" i="1" dirty="0" smtClean="0">
                <a:solidFill>
                  <a:srgbClr val="4F2270"/>
                </a:solidFill>
                <a:effectLst>
                  <a:outerShdw blurRad="38100" dist="38100" dir="2700000" algn="tl">
                    <a:srgbClr val="000000">
                      <a:alpha val="43137"/>
                    </a:srgbClr>
                  </a:outerShdw>
                </a:effectLst>
                <a:latin typeface="Franklin Gothic Heavy" panose="020B0903020102020204" pitchFamily="34" charset="0"/>
                <a:ea typeface="Times New Roman" panose="02020603050405020304" pitchFamily="18" charset="0"/>
                <a:cs typeface="Times New Roman" panose="02020603050405020304" pitchFamily="18" charset="0"/>
              </a:rPr>
              <a:t>“hay un Dios en el cielo</a:t>
            </a:r>
            <a:r>
              <a:rPr lang="es-ES" sz="4000" b="1" i="1" dirty="0" smtClean="0">
                <a:solidFill>
                  <a:srgbClr val="4F2270"/>
                </a:solidFill>
                <a:effectLst>
                  <a:outerShdw blurRad="38100" dist="38100" dir="2700000" algn="tl">
                    <a:srgbClr val="000000">
                      <a:alpha val="43137"/>
                    </a:srgbClr>
                  </a:outerShdw>
                </a:effectLst>
                <a:latin typeface="Franklin Gothic Heavy" panose="020B0903020102020204" pitchFamily="34" charset="0"/>
                <a:ea typeface="Times New Roman" panose="02020603050405020304" pitchFamily="18" charset="0"/>
                <a:cs typeface="Times New Roman" panose="02020603050405020304" pitchFamily="18" charset="0"/>
              </a:rPr>
              <a:t>”                   </a:t>
            </a:r>
            <a:r>
              <a:rPr lang="es-ES" sz="4000" b="1" dirty="0" smtClean="0">
                <a:solidFill>
                  <a:srgbClr val="4F2270"/>
                </a:solidFill>
                <a:effectLst>
                  <a:outerShdw blurRad="38100" dist="38100" dir="2700000" algn="tl">
                    <a:srgbClr val="000000">
                      <a:alpha val="43137"/>
                    </a:srgbClr>
                  </a:outerShdw>
                </a:effectLst>
                <a:latin typeface="Franklin Gothic Heavy" panose="020B0903020102020204" pitchFamily="34" charset="0"/>
                <a:ea typeface="Times New Roman" panose="02020603050405020304" pitchFamily="18" charset="0"/>
                <a:cs typeface="Times New Roman" panose="02020603050405020304" pitchFamily="18" charset="0"/>
              </a:rPr>
              <a:t> </a:t>
            </a:r>
            <a:r>
              <a:rPr lang="es-ES" sz="4000"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r>
              <a:rPr lang="es-ES" sz="3800" dirty="0" smtClean="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rPr>
              <a:t>Dan. 2:28</a:t>
            </a:r>
            <a:r>
              <a:rPr lang="es-ES" sz="4000"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r>
              <a:rPr lang="es-ES" sz="4800" dirty="0" smtClean="0">
                <a:solidFill>
                  <a:srgbClr val="000000"/>
                </a:solidFill>
                <a:effectLst/>
                <a:latin typeface="Times New Roman" panose="02020603050405020304" pitchFamily="18" charset="0"/>
                <a:ea typeface="Times New Roman" panose="02020603050405020304" pitchFamily="18" charset="0"/>
              </a:rPr>
              <a:t/>
            </a:r>
            <a:br>
              <a:rPr lang="es-ES" sz="4800" dirty="0" smtClean="0">
                <a:solidFill>
                  <a:srgbClr val="000000"/>
                </a:solidFill>
                <a:effectLst/>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88900" y="2540000"/>
            <a:ext cx="5943600" cy="4317999"/>
          </a:xfrm>
        </p:spPr>
        <p:txBody>
          <a:bodyPr>
            <a:normAutofit/>
          </a:bodyPr>
          <a:lstStyle/>
          <a:p>
            <a:pPr marL="342900" lvl="0" indent="-342900" algn="just">
              <a:spcAft>
                <a:spcPts val="0"/>
              </a:spcAft>
              <a:buClr>
                <a:srgbClr val="002060"/>
              </a:buClr>
              <a:buFont typeface="+mj-lt"/>
              <a:buAutoNum type="arabicPeriod"/>
            </a:pPr>
            <a:r>
              <a:rPr lang="es-ES" dirty="0">
                <a:solidFill>
                  <a:srgbClr val="000000"/>
                </a:solidFill>
                <a:latin typeface="Franklin Gothic Demi" panose="020B0703020102020204" pitchFamily="34" charset="0"/>
                <a:ea typeface="Batang" panose="02030600000101010101" pitchFamily="18" charset="-127"/>
                <a:cs typeface="Palatino Linotype" panose="02040502050505030304" pitchFamily="18" charset="0"/>
              </a:rPr>
              <a:t>Quien “formó al hombre del polvo de la tierra, y sopló en su nariz aliento de vida” (</a:t>
            </a:r>
            <a:r>
              <a:rPr lang="es-ES" sz="2200" dirty="0">
                <a:solidFill>
                  <a:srgbClr val="C00000"/>
                </a:solidFill>
                <a:latin typeface="Franklin Gothic Demi" panose="020B0703020102020204" pitchFamily="34" charset="0"/>
                <a:ea typeface="Batang" panose="02030600000101010101" pitchFamily="18" charset="-127"/>
                <a:cs typeface="Palatino Linotype" panose="02040502050505030304" pitchFamily="18" charset="0"/>
              </a:rPr>
              <a:t>Gen. 2:7</a:t>
            </a:r>
            <a:r>
              <a:rPr lang="es-ES" dirty="0" smtClean="0">
                <a:solidFill>
                  <a:srgbClr val="000000"/>
                </a:solidFill>
                <a:latin typeface="Franklin Gothic Demi" panose="020B0703020102020204" pitchFamily="34" charset="0"/>
                <a:ea typeface="Batang" panose="02030600000101010101" pitchFamily="18" charset="-127"/>
                <a:cs typeface="Palatino Linotype" panose="02040502050505030304" pitchFamily="18" charset="0"/>
              </a:rPr>
              <a:t>).</a:t>
            </a:r>
          </a:p>
          <a:p>
            <a:pPr marL="342900" lvl="0" indent="-342900" algn="just">
              <a:spcAft>
                <a:spcPts val="0"/>
              </a:spcAft>
              <a:buClr>
                <a:srgbClr val="002060"/>
              </a:buClr>
              <a:buFont typeface="+mj-lt"/>
              <a:buAutoNum type="arabicPeriod"/>
            </a:pPr>
            <a:endParaRPr lang="es-ES" sz="2200" dirty="0">
              <a:latin typeface="Franklin Gothic Demi" panose="020B07030201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002060"/>
              </a:buClr>
              <a:buFont typeface="+mj-lt"/>
              <a:buAutoNum type="arabicPeriod"/>
            </a:pPr>
            <a:r>
              <a:rPr lang="es-ES" dirty="0">
                <a:solidFill>
                  <a:srgbClr val="000000"/>
                </a:solidFill>
                <a:latin typeface="Franklin Gothic Demi" panose="020B0703020102020204" pitchFamily="34" charset="0"/>
                <a:ea typeface="Batang" panose="02030600000101010101" pitchFamily="18" charset="-127"/>
                <a:cs typeface="Palatino Linotype" panose="02040502050505030304" pitchFamily="18" charset="0"/>
              </a:rPr>
              <a:t>Quien “nos ha </a:t>
            </a:r>
            <a:r>
              <a:rPr lang="es-ES" dirty="0" smtClean="0">
                <a:solidFill>
                  <a:srgbClr val="000000"/>
                </a:solidFill>
                <a:latin typeface="Franklin Gothic Demi" panose="020B0703020102020204" pitchFamily="34" charset="0"/>
                <a:ea typeface="Batang" panose="02030600000101010101" pitchFamily="18" charset="-127"/>
                <a:cs typeface="Palatino Linotype" panose="02040502050505030304" pitchFamily="18" charset="0"/>
              </a:rPr>
              <a:t>hablado”(</a:t>
            </a:r>
            <a:r>
              <a:rPr lang="es-ES" sz="2200" dirty="0">
                <a:solidFill>
                  <a:srgbClr val="C00000"/>
                </a:solidFill>
                <a:latin typeface="Franklin Gothic Demi" panose="020B0703020102020204" pitchFamily="34" charset="0"/>
                <a:ea typeface="Batang" panose="02030600000101010101" pitchFamily="18" charset="-127"/>
                <a:cs typeface="Palatino Linotype" panose="02040502050505030304" pitchFamily="18" charset="0"/>
              </a:rPr>
              <a:t>Heb. 1:1-2</a:t>
            </a:r>
            <a:r>
              <a:rPr lang="es-ES" dirty="0" smtClean="0">
                <a:solidFill>
                  <a:srgbClr val="000000"/>
                </a:solidFill>
                <a:latin typeface="Franklin Gothic Demi" panose="020B0703020102020204" pitchFamily="34" charset="0"/>
                <a:ea typeface="Batang" panose="02030600000101010101" pitchFamily="18" charset="-127"/>
                <a:cs typeface="Palatino Linotype" panose="02040502050505030304" pitchFamily="18" charset="0"/>
              </a:rPr>
              <a:t>).</a:t>
            </a:r>
          </a:p>
          <a:p>
            <a:pPr marL="342900" lvl="0" indent="-342900" algn="just">
              <a:spcAft>
                <a:spcPts val="0"/>
              </a:spcAft>
              <a:buClr>
                <a:srgbClr val="002060"/>
              </a:buClr>
              <a:buFont typeface="+mj-lt"/>
              <a:buAutoNum type="arabicPeriod"/>
            </a:pPr>
            <a:endParaRPr lang="es-ES" sz="2000" dirty="0">
              <a:latin typeface="Franklin Gothic Demi" panose="020B07030201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002060"/>
              </a:buClr>
              <a:buFont typeface="+mj-lt"/>
              <a:buAutoNum type="arabicPeriod"/>
            </a:pPr>
            <a:r>
              <a:rPr lang="es-ES" dirty="0">
                <a:solidFill>
                  <a:srgbClr val="000000"/>
                </a:solidFill>
                <a:latin typeface="Franklin Gothic Demi" panose="020B0703020102020204" pitchFamily="34" charset="0"/>
                <a:ea typeface="Batang" panose="02030600000101010101" pitchFamily="18" charset="-127"/>
                <a:cs typeface="Palatino Linotype" panose="02040502050505030304" pitchFamily="18" charset="0"/>
              </a:rPr>
              <a:t>Quien “ha dado a su Hijo unigénito, para que todo aquel que en él cree, no se pierda, mas tenga vida eterna” (</a:t>
            </a:r>
            <a:r>
              <a:rPr lang="es-ES" sz="2200" dirty="0" smtClean="0">
                <a:solidFill>
                  <a:srgbClr val="C00000"/>
                </a:solidFill>
                <a:latin typeface="Franklin Gothic Demi" panose="020B0703020102020204" pitchFamily="34" charset="0"/>
                <a:ea typeface="Batang" panose="02030600000101010101" pitchFamily="18" charset="-127"/>
                <a:cs typeface="Palatino Linotype" panose="02040502050505030304" pitchFamily="18" charset="0"/>
              </a:rPr>
              <a:t>Juan</a:t>
            </a:r>
            <a:r>
              <a:rPr lang="es-ES" sz="2200" dirty="0">
                <a:solidFill>
                  <a:srgbClr val="C00000"/>
                </a:solidFill>
                <a:latin typeface="Franklin Gothic Demi" panose="020B0703020102020204" pitchFamily="34" charset="0"/>
                <a:ea typeface="Batang" panose="02030600000101010101" pitchFamily="18" charset="-127"/>
                <a:cs typeface="Palatino Linotype" panose="02040502050505030304" pitchFamily="18" charset="0"/>
              </a:rPr>
              <a:t>. 3:16</a:t>
            </a:r>
            <a:r>
              <a:rPr lang="es-ES" dirty="0">
                <a:solidFill>
                  <a:srgbClr val="000000"/>
                </a:solidFill>
                <a:latin typeface="Franklin Gothic Demi" panose="020B0703020102020204" pitchFamily="34" charset="0"/>
                <a:ea typeface="Batang" panose="02030600000101010101" pitchFamily="18" charset="-127"/>
                <a:cs typeface="Palatino Linotype" panose="02040502050505030304" pitchFamily="18" charset="0"/>
              </a:rPr>
              <a:t>).</a:t>
            </a:r>
            <a:endParaRPr lang="es-ES" sz="3200" dirty="0">
              <a:latin typeface="Franklin Gothic Demi" panose="020B07030201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002060"/>
              </a:buClr>
              <a:buFont typeface="+mj-lt"/>
              <a:buAutoNum type="arabicPeriod"/>
            </a:pPr>
            <a:endPar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endParaRPr lang="es-ES" dirty="0"/>
          </a:p>
        </p:txBody>
      </p:sp>
      <p:pic>
        <p:nvPicPr>
          <p:cNvPr id="4" name="Imagen 3"/>
          <p:cNvPicPr>
            <a:picLocks noChangeAspect="1"/>
          </p:cNvPicPr>
          <p:nvPr/>
        </p:nvPicPr>
        <p:blipFill rotWithShape="1">
          <a:blip r:embed="rId2"/>
          <a:srcRect l="30444" r="3667"/>
          <a:stretch/>
        </p:blipFill>
        <p:spPr>
          <a:xfrm>
            <a:off x="6616700" y="0"/>
            <a:ext cx="5575300" cy="6858000"/>
          </a:xfrm>
          <a:prstGeom prst="rect">
            <a:avLst/>
          </a:prstGeom>
        </p:spPr>
      </p:pic>
    </p:spTree>
    <p:extLst>
      <p:ext uri="{BB962C8B-B14F-4D97-AF65-F5344CB8AC3E}">
        <p14:creationId xmlns:p14="http://schemas.microsoft.com/office/powerpoint/2010/main" val="826847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850" y="0"/>
            <a:ext cx="6019800" cy="1638300"/>
          </a:xfrm>
        </p:spPr>
        <p:txBody>
          <a:bodyPr>
            <a:normAutofit fontScale="90000"/>
          </a:bodyPr>
          <a:lstStyle/>
          <a:p>
            <a:pPr marL="342900" lvl="0" indent="-342900" algn="ctr">
              <a:spcAft>
                <a:spcPts val="0"/>
              </a:spcAft>
              <a:tabLst>
                <a:tab pos="457200" algn="l"/>
              </a:tabLst>
            </a:pPr>
            <a:r>
              <a:rPr lang="es-ES" sz="5300"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r>
            <a:br>
              <a:rPr lang="es-ES" sz="5300"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s-ES" sz="5100" b="1" dirty="0">
                <a:solidFill>
                  <a:schemeClr val="accent5">
                    <a:lumMod val="50000"/>
                  </a:schemeClr>
                </a:solidFill>
                <a:latin typeface="Franklin Gothic Heavy" panose="020B0903020102020204" pitchFamily="34" charset="0"/>
                <a:ea typeface="Times New Roman" panose="02020603050405020304" pitchFamily="18" charset="0"/>
                <a:cs typeface="Times New Roman" panose="02020603050405020304" pitchFamily="18" charset="0"/>
              </a:rPr>
              <a:t>4</a:t>
            </a:r>
            <a:r>
              <a:rPr lang="es-ES" sz="5100" b="1" dirty="0" smtClean="0">
                <a:solidFill>
                  <a:schemeClr val="accent5">
                    <a:lumMod val="50000"/>
                  </a:schemeClr>
                </a:solidFill>
                <a:latin typeface="Franklin Gothic Heavy" panose="020B0903020102020204" pitchFamily="34" charset="0"/>
                <a:ea typeface="Times New Roman" panose="02020603050405020304" pitchFamily="18" charset="0"/>
                <a:cs typeface="Times New Roman" panose="02020603050405020304" pitchFamily="18" charset="0"/>
              </a:rPr>
              <a:t>.</a:t>
            </a:r>
            <a:r>
              <a:rPr lang="es-ES" sz="5300" b="1" dirty="0">
                <a:solidFill>
                  <a:schemeClr val="accent5">
                    <a:lumMod val="50000"/>
                  </a:schemeClr>
                </a:solidFill>
                <a:latin typeface="Franklin Gothic Heavy" panose="020B0903020102020204" pitchFamily="34" charset="0"/>
                <a:ea typeface="Times New Roman" panose="02020603050405020304" pitchFamily="18" charset="0"/>
                <a:cs typeface="Times New Roman" panose="02020603050405020304" pitchFamily="18" charset="0"/>
              </a:rPr>
              <a:t>	</a:t>
            </a:r>
            <a:r>
              <a:rPr lang="es-ES" sz="5300" b="1" dirty="0" smtClean="0">
                <a:solidFill>
                  <a:schemeClr val="accent5">
                    <a:lumMod val="50000"/>
                  </a:schemeClr>
                </a:solidFill>
                <a:latin typeface="Franklin Gothic Heavy" panose="020B0903020102020204" pitchFamily="34" charset="0"/>
                <a:ea typeface="Times New Roman" panose="02020603050405020304" pitchFamily="18" charset="0"/>
                <a:cs typeface="Times New Roman" panose="02020603050405020304" pitchFamily="18" charset="0"/>
              </a:rPr>
              <a:t> </a:t>
            </a:r>
            <a:r>
              <a:rPr lang="es-ES" sz="4900" b="1" dirty="0" smtClean="0">
                <a:solidFill>
                  <a:srgbClr val="1D3259"/>
                </a:solidFill>
                <a:latin typeface="Franklin Gothic Heavy" panose="020B0903020102020204" pitchFamily="34" charset="0"/>
                <a:ea typeface="Times New Roman" panose="02020603050405020304" pitchFamily="18" charset="0"/>
                <a:cs typeface="Times New Roman" panose="02020603050405020304" pitchFamily="18" charset="0"/>
              </a:rPr>
              <a:t>El Santo </a:t>
            </a:r>
            <a:r>
              <a:rPr lang="es-ES" sz="4900" b="1" dirty="0">
                <a:solidFill>
                  <a:srgbClr val="1D3259"/>
                </a:solidFill>
                <a:latin typeface="Franklin Gothic Heavy" panose="020B0903020102020204" pitchFamily="34" charset="0"/>
                <a:ea typeface="Times New Roman" panose="02020603050405020304" pitchFamily="18" charset="0"/>
                <a:cs typeface="Times New Roman" panose="02020603050405020304" pitchFamily="18" charset="0"/>
              </a:rPr>
              <a:t>Hijo de Dios, </a:t>
            </a:r>
            <a:r>
              <a:rPr lang="es-ES" sz="4900" b="1" dirty="0" smtClean="0">
                <a:solidFill>
                  <a:srgbClr val="1D3259"/>
                </a:solidFill>
                <a:latin typeface="Franklin Gothic Heavy" panose="020B0903020102020204" pitchFamily="34" charset="0"/>
                <a:ea typeface="Times New Roman" panose="02020603050405020304" pitchFamily="18" charset="0"/>
                <a:cs typeface="Times New Roman" panose="02020603050405020304" pitchFamily="18" charset="0"/>
              </a:rPr>
              <a:t>vino a la tierra:</a:t>
            </a:r>
            <a:r>
              <a:rPr lang="es-ES" sz="4800" dirty="0" smtClean="0">
                <a:solidFill>
                  <a:srgbClr val="000000"/>
                </a:solidFill>
                <a:effectLst/>
                <a:latin typeface="Times New Roman" panose="02020603050405020304" pitchFamily="18" charset="0"/>
                <a:ea typeface="Times New Roman" panose="02020603050405020304" pitchFamily="18" charset="0"/>
              </a:rPr>
              <a:t/>
            </a:r>
            <a:br>
              <a:rPr lang="es-ES" sz="4800" dirty="0" smtClean="0">
                <a:solidFill>
                  <a:srgbClr val="000000"/>
                </a:solidFill>
                <a:effectLst/>
                <a:latin typeface="Times New Roman" panose="02020603050405020304" pitchFamily="18" charset="0"/>
                <a:ea typeface="Times New Roman" panose="02020603050405020304" pitchFamily="18" charset="0"/>
              </a:rPr>
            </a:br>
            <a:endParaRPr lang="es-ES" dirty="0"/>
          </a:p>
        </p:txBody>
      </p:sp>
      <p:sp>
        <p:nvSpPr>
          <p:cNvPr id="3" name="Marcador de contenido 2"/>
          <p:cNvSpPr>
            <a:spLocks noGrp="1"/>
          </p:cNvSpPr>
          <p:nvPr>
            <p:ph idx="1"/>
          </p:nvPr>
        </p:nvSpPr>
        <p:spPr>
          <a:xfrm>
            <a:off x="142875" y="1904999"/>
            <a:ext cx="6311900" cy="4533901"/>
          </a:xfrm>
        </p:spPr>
        <p:txBody>
          <a:bodyPr>
            <a:normAutofit fontScale="70000" lnSpcReduction="20000"/>
          </a:bodyPr>
          <a:lstStyle/>
          <a:p>
            <a:pPr marL="342900" lvl="0" indent="-342900" algn="just">
              <a:spcAft>
                <a:spcPts val="0"/>
              </a:spcAft>
              <a:buClr>
                <a:srgbClr val="002060"/>
              </a:buClr>
              <a:buFont typeface="+mj-lt"/>
              <a:buAutoNum type="arabicPeriod"/>
            </a:pPr>
            <a:endParaRPr lang="es-ES"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lvl="0"/>
            <a:r>
              <a:rPr lang="es-ES" sz="4600" b="1" i="1" dirty="0"/>
              <a:t>“</a:t>
            </a:r>
            <a:r>
              <a:rPr lang="es-CL" sz="4600" b="1" i="1" dirty="0"/>
              <a:t>a salvar al mundo</a:t>
            </a:r>
            <a:r>
              <a:rPr lang="es-ES" sz="4600" b="1" i="1" dirty="0"/>
              <a:t>”</a:t>
            </a:r>
            <a:r>
              <a:rPr lang="es-ES" sz="4600" b="1" dirty="0"/>
              <a:t> (</a:t>
            </a:r>
            <a:r>
              <a:rPr lang="es-ES" sz="4300" b="1" dirty="0" smtClean="0">
                <a:solidFill>
                  <a:srgbClr val="C00000"/>
                </a:solidFill>
              </a:rPr>
              <a:t>Juan</a:t>
            </a:r>
            <a:r>
              <a:rPr lang="es-ES" sz="4300" b="1" dirty="0">
                <a:solidFill>
                  <a:srgbClr val="C00000"/>
                </a:solidFill>
              </a:rPr>
              <a:t>. 12:47</a:t>
            </a:r>
            <a:r>
              <a:rPr lang="es-ES" sz="4600" b="1" dirty="0" smtClean="0"/>
              <a:t>).</a:t>
            </a:r>
          </a:p>
          <a:p>
            <a:pPr lvl="0"/>
            <a:endParaRPr lang="es-ES" sz="2200" b="1" dirty="0"/>
          </a:p>
          <a:p>
            <a:pPr lvl="0"/>
            <a:r>
              <a:rPr lang="es-ES" sz="4600" b="1" i="1" dirty="0"/>
              <a:t>“para servir, y para dar su vida en rescate por muchos”</a:t>
            </a:r>
            <a:r>
              <a:rPr lang="es-ES" sz="4600" b="1" dirty="0"/>
              <a:t> </a:t>
            </a:r>
            <a:r>
              <a:rPr lang="es-ES" sz="4600" b="1" dirty="0" smtClean="0"/>
              <a:t>                                         (</a:t>
            </a:r>
            <a:r>
              <a:rPr lang="es-ES" sz="4300" b="1" dirty="0">
                <a:solidFill>
                  <a:srgbClr val="C00000"/>
                </a:solidFill>
              </a:rPr>
              <a:t>Mat. 20:28</a:t>
            </a:r>
            <a:r>
              <a:rPr lang="es-ES" sz="4600" b="1" dirty="0" smtClean="0"/>
              <a:t>).</a:t>
            </a:r>
          </a:p>
          <a:p>
            <a:pPr lvl="0"/>
            <a:endParaRPr lang="es-ES" sz="2600" b="1" dirty="0"/>
          </a:p>
          <a:p>
            <a:pPr lvl="0"/>
            <a:r>
              <a:rPr lang="es-ES" sz="4600" b="1" i="1" dirty="0"/>
              <a:t>“llamar… a pecadores, al arrepentimiento”</a:t>
            </a:r>
            <a:r>
              <a:rPr lang="es-ES" sz="4600" b="1" dirty="0"/>
              <a:t> (</a:t>
            </a:r>
            <a:r>
              <a:rPr lang="es-ES" sz="4300" b="1" dirty="0">
                <a:solidFill>
                  <a:srgbClr val="C00000"/>
                </a:solidFill>
              </a:rPr>
              <a:t>Mat. 9:13</a:t>
            </a:r>
            <a:r>
              <a:rPr lang="es-ES" sz="4600" b="1" dirty="0" smtClean="0"/>
              <a:t>).</a:t>
            </a:r>
          </a:p>
          <a:p>
            <a:pPr lvl="0"/>
            <a:endParaRPr lang="es-ES" sz="2600" b="1" dirty="0"/>
          </a:p>
          <a:p>
            <a:pPr lvl="0"/>
            <a:r>
              <a:rPr lang="es-ES" sz="4600" b="1" i="1" dirty="0"/>
              <a:t>“a buscar y a salvar lo que se había perdido”</a:t>
            </a:r>
            <a:r>
              <a:rPr lang="es-ES" sz="4600" b="1" dirty="0"/>
              <a:t> (</a:t>
            </a:r>
            <a:r>
              <a:rPr lang="es-ES" sz="4300" b="1" dirty="0">
                <a:solidFill>
                  <a:srgbClr val="C00000"/>
                </a:solidFill>
              </a:rPr>
              <a:t>Luc. 19:10</a:t>
            </a:r>
            <a:r>
              <a:rPr lang="es-ES" sz="4600" b="1" dirty="0"/>
              <a:t>).</a:t>
            </a:r>
          </a:p>
        </p:txBody>
      </p:sp>
      <p:pic>
        <p:nvPicPr>
          <p:cNvPr id="5" name="Imagen 4"/>
          <p:cNvPicPr>
            <a:picLocks noChangeAspect="1"/>
          </p:cNvPicPr>
          <p:nvPr/>
        </p:nvPicPr>
        <p:blipFill>
          <a:blip r:embed="rId2"/>
          <a:stretch>
            <a:fillRect/>
          </a:stretch>
        </p:blipFill>
        <p:spPr>
          <a:xfrm>
            <a:off x="6692900" y="-1"/>
            <a:ext cx="5499100" cy="6857999"/>
          </a:xfrm>
          <a:prstGeom prst="rect">
            <a:avLst/>
          </a:prstGeom>
        </p:spPr>
      </p:pic>
    </p:spTree>
    <p:extLst>
      <p:ext uri="{BB962C8B-B14F-4D97-AF65-F5344CB8AC3E}">
        <p14:creationId xmlns:p14="http://schemas.microsoft.com/office/powerpoint/2010/main" val="3639678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4300" y="0"/>
            <a:ext cx="5727700" cy="2235200"/>
          </a:xfrm>
        </p:spPr>
        <p:txBody>
          <a:bodyPr>
            <a:normAutofit fontScale="90000"/>
          </a:bodyPr>
          <a:lstStyle/>
          <a:p>
            <a:pPr algn="ctr"/>
            <a:r>
              <a:rPr lang="es-ES" sz="2700" b="1" i="1" dirty="0" smtClean="0"/>
              <a:t/>
            </a:r>
            <a:br>
              <a:rPr lang="es-ES" sz="2700" b="1" i="1" dirty="0" smtClean="0"/>
            </a:br>
            <a:r>
              <a:rPr lang="es-ES" sz="2700" b="1" i="1" dirty="0" smtClean="0"/>
              <a:t/>
            </a:r>
            <a:br>
              <a:rPr lang="es-ES" sz="2700" b="1" i="1" dirty="0" smtClean="0"/>
            </a:br>
            <a:r>
              <a:rPr lang="es-ES" sz="3300" dirty="0" smtClean="0">
                <a:solidFill>
                  <a:srgbClr val="5C2A08"/>
                </a:solidFill>
                <a:latin typeface="Arial Rounded MT Bold" panose="020F0704030504030204" pitchFamily="34" charset="0"/>
              </a:rPr>
              <a:t>Esta </a:t>
            </a:r>
            <a:r>
              <a:rPr lang="es-ES" sz="3300" dirty="0">
                <a:solidFill>
                  <a:srgbClr val="5C2A08"/>
                </a:solidFill>
                <a:latin typeface="Arial Rounded MT Bold" panose="020F0704030504030204" pitchFamily="34" charset="0"/>
              </a:rPr>
              <a:t>lección nos permitirá </a:t>
            </a:r>
            <a:r>
              <a:rPr lang="es-ES" sz="3300" dirty="0" smtClean="0">
                <a:solidFill>
                  <a:srgbClr val="5C2A08"/>
                </a:solidFill>
                <a:latin typeface="Arial Rounded MT Bold" panose="020F0704030504030204" pitchFamily="34" charset="0"/>
              </a:rPr>
              <a:t>observar: cómo </a:t>
            </a:r>
            <a:r>
              <a:rPr lang="es-ES" sz="3300" dirty="0">
                <a:solidFill>
                  <a:srgbClr val="5C2A08"/>
                </a:solidFill>
                <a:latin typeface="Arial Rounded MT Bold" panose="020F0704030504030204" pitchFamily="34" charset="0"/>
              </a:rPr>
              <a:t>Jesús personalmente hacía </a:t>
            </a:r>
            <a:r>
              <a:rPr lang="es-ES" sz="3300" dirty="0" smtClean="0">
                <a:solidFill>
                  <a:srgbClr val="5C2A08"/>
                </a:solidFill>
                <a:latin typeface="Arial Rounded MT Bold" panose="020F0704030504030204" pitchFamily="34" charset="0"/>
              </a:rPr>
              <a:t>esto.</a:t>
            </a:r>
            <a:br>
              <a:rPr lang="es-ES" sz="3300" dirty="0" smtClean="0">
                <a:solidFill>
                  <a:srgbClr val="5C2A08"/>
                </a:solidFill>
                <a:latin typeface="Arial Rounded MT Bold" panose="020F0704030504030204" pitchFamily="34" charset="0"/>
              </a:rPr>
            </a:br>
            <a:r>
              <a:rPr lang="es-ES" sz="3300" dirty="0" smtClean="0">
                <a:solidFill>
                  <a:srgbClr val="5C2A08"/>
                </a:solidFill>
                <a:latin typeface="Arial Rounded MT Bold" panose="020F0704030504030204" pitchFamily="34" charset="0"/>
              </a:rPr>
              <a:t> </a:t>
            </a:r>
            <a:r>
              <a:rPr lang="es-ES" sz="3300" dirty="0">
                <a:solidFill>
                  <a:srgbClr val="5C2A08"/>
                </a:solidFill>
                <a:latin typeface="Arial Rounded MT Bold" panose="020F0704030504030204" pitchFamily="34" charset="0"/>
              </a:rPr>
              <a:t>y </a:t>
            </a:r>
            <a:r>
              <a:rPr lang="es-ES" sz="3300" dirty="0" smtClean="0">
                <a:solidFill>
                  <a:srgbClr val="5C2A08"/>
                </a:solidFill>
                <a:latin typeface="Arial Rounded MT Bold" panose="020F0704030504030204" pitchFamily="34" charset="0"/>
              </a:rPr>
              <a:t>luego cómo </a:t>
            </a:r>
            <a:r>
              <a:rPr lang="es-ES" sz="3300" dirty="0">
                <a:solidFill>
                  <a:srgbClr val="5C2A08"/>
                </a:solidFill>
                <a:latin typeface="Arial Rounded MT Bold" panose="020F0704030504030204" pitchFamily="34" charset="0"/>
              </a:rPr>
              <a:t>sus discípulos le deben imitar.</a:t>
            </a:r>
            <a:r>
              <a:rPr lang="es-ES" sz="3100" b="1" dirty="0">
                <a:solidFill>
                  <a:schemeClr val="accent2">
                    <a:lumMod val="50000"/>
                  </a:schemeClr>
                </a:solidFill>
                <a:latin typeface="Arial Rounded MT Bold" panose="020F0704030504030204" pitchFamily="34" charset="0"/>
              </a:rPr>
              <a:t/>
            </a:r>
            <a:br>
              <a:rPr lang="es-ES" sz="3100" b="1" dirty="0">
                <a:solidFill>
                  <a:schemeClr val="accent2">
                    <a:lumMod val="50000"/>
                  </a:schemeClr>
                </a:solidFill>
                <a:latin typeface="Arial Rounded MT Bold" panose="020F0704030504030204" pitchFamily="34" charset="0"/>
              </a:rPr>
            </a:br>
            <a:endParaRPr lang="es-ES" sz="3100" b="1" dirty="0">
              <a:solidFill>
                <a:schemeClr val="accent2">
                  <a:lumMod val="50000"/>
                </a:schemeClr>
              </a:solidFill>
              <a:latin typeface="Arial Rounded MT Bold" panose="020F0704030504030204" pitchFamily="34" charset="0"/>
            </a:endParaRPr>
          </a:p>
        </p:txBody>
      </p:sp>
      <p:sp>
        <p:nvSpPr>
          <p:cNvPr id="3" name="Marcador de contenido 2"/>
          <p:cNvSpPr>
            <a:spLocks noGrp="1"/>
          </p:cNvSpPr>
          <p:nvPr>
            <p:ph idx="1"/>
          </p:nvPr>
        </p:nvSpPr>
        <p:spPr>
          <a:xfrm>
            <a:off x="6826250" y="3213099"/>
            <a:ext cx="5003800" cy="3644901"/>
          </a:xfrm>
        </p:spPr>
        <p:txBody>
          <a:bodyPr/>
          <a:lstStyle/>
          <a:p>
            <a:pPr lvl="0"/>
            <a:r>
              <a:rPr lang="es-ES" dirty="0"/>
              <a:t>Al principio de su ministerio, el Señor Jesús enfatizó el anhelo divino de salvar las almas de los hombres</a:t>
            </a:r>
            <a:r>
              <a:rPr lang="es-ES" dirty="0" smtClean="0"/>
              <a:t>.</a:t>
            </a:r>
          </a:p>
          <a:p>
            <a:pPr lvl="0"/>
            <a:endParaRPr lang="es-ES" sz="1600" dirty="0"/>
          </a:p>
          <a:p>
            <a:pPr lvl="0"/>
            <a:r>
              <a:rPr lang="es-ES" dirty="0"/>
              <a:t>“Venid en pos de mí, y haré que seáis pescadores de hombres” (</a:t>
            </a:r>
            <a:r>
              <a:rPr lang="es-ES" sz="2600" dirty="0">
                <a:solidFill>
                  <a:schemeClr val="accent6">
                    <a:lumMod val="50000"/>
                  </a:schemeClr>
                </a:solidFill>
              </a:rPr>
              <a:t>Mar. </a:t>
            </a:r>
            <a:r>
              <a:rPr lang="es-ES" sz="2600" dirty="0" smtClean="0">
                <a:solidFill>
                  <a:schemeClr val="accent6">
                    <a:lumMod val="50000"/>
                  </a:schemeClr>
                </a:solidFill>
              </a:rPr>
              <a:t>1:17</a:t>
            </a:r>
            <a:r>
              <a:rPr lang="es-ES" dirty="0" smtClean="0"/>
              <a:t>)</a:t>
            </a:r>
            <a:endParaRPr lang="es-ES" dirty="0"/>
          </a:p>
        </p:txBody>
      </p:sp>
      <p:pic>
        <p:nvPicPr>
          <p:cNvPr id="4" name="Imagen 3"/>
          <p:cNvPicPr>
            <a:picLocks noChangeAspect="1"/>
          </p:cNvPicPr>
          <p:nvPr/>
        </p:nvPicPr>
        <p:blipFill>
          <a:blip r:embed="rId2"/>
          <a:stretch>
            <a:fillRect/>
          </a:stretch>
        </p:blipFill>
        <p:spPr>
          <a:xfrm>
            <a:off x="0" y="0"/>
            <a:ext cx="6172200" cy="6858000"/>
          </a:xfrm>
          <a:prstGeom prst="rect">
            <a:avLst/>
          </a:prstGeom>
        </p:spPr>
      </p:pic>
    </p:spTree>
    <p:extLst>
      <p:ext uri="{BB962C8B-B14F-4D97-AF65-F5344CB8AC3E}">
        <p14:creationId xmlns:p14="http://schemas.microsoft.com/office/powerpoint/2010/main" val="3397265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3" name="Subtítulo 2"/>
          <p:cNvSpPr>
            <a:spLocks noGrp="1"/>
          </p:cNvSpPr>
          <p:nvPr>
            <p:ph type="subTitle" idx="1"/>
          </p:nvPr>
        </p:nvSpPr>
        <p:spPr>
          <a:xfrm>
            <a:off x="0" y="203200"/>
            <a:ext cx="12192000" cy="2806700"/>
          </a:xfrm>
        </p:spPr>
        <p:txBody>
          <a:bodyPr>
            <a:normAutofit/>
          </a:bodyPr>
          <a:lstStyle/>
          <a:p>
            <a:pPr>
              <a:lnSpc>
                <a:spcPct val="115000"/>
              </a:lnSpc>
              <a:spcAft>
                <a:spcPts val="0"/>
              </a:spcAft>
              <a:tabLst>
                <a:tab pos="1882775" algn="l"/>
              </a:tabLst>
            </a:pPr>
            <a:endParaRPr lang="es-ES" b="1" u="sng" spc="25" dirty="0">
              <a:solidFill>
                <a:srgbClr val="943634"/>
              </a:solidFill>
              <a:latin typeface="Verdana" panose="020B0604030504040204" pitchFamily="34" charset="0"/>
              <a:ea typeface="Batang" panose="02030600000101010101" pitchFamily="18" charset="-127"/>
              <a:cs typeface="Tahoma" panose="020B0604030504040204" pitchFamily="34" charset="0"/>
            </a:endParaRPr>
          </a:p>
          <a:p>
            <a:r>
              <a:rPr lang="es-ES" sz="8000" dirty="0">
                <a:solidFill>
                  <a:schemeClr val="bg1"/>
                </a:solidFill>
                <a:latin typeface="Franklin Gothic Heavy" panose="020B0903020102020204" pitchFamily="34" charset="0"/>
              </a:rPr>
              <a:t>I. LA MISIÓN DE JESÚS.</a:t>
            </a:r>
          </a:p>
        </p:txBody>
      </p:sp>
    </p:spTree>
    <p:extLst>
      <p:ext uri="{BB962C8B-B14F-4D97-AF65-F5344CB8AC3E}">
        <p14:creationId xmlns:p14="http://schemas.microsoft.com/office/powerpoint/2010/main" val="1258237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1300" y="-3466"/>
            <a:ext cx="7861300" cy="20193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es-ES" sz="7200" b="1" dirty="0" smtClean="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A</a:t>
            </a:r>
            <a:r>
              <a:rPr lang="es-ES" sz="7200" b="1" dirty="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	</a:t>
            </a:r>
            <a:r>
              <a:rPr lang="es-ES" sz="7200" b="1" dirty="0" smtClean="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 Jesús</a:t>
            </a:r>
            <a:r>
              <a:rPr lang="es-ES" sz="7200" b="1" dirty="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 frente a las multitudes </a:t>
            </a:r>
            <a:endParaRPr lang="es-SV" sz="7200" b="1" dirty="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endParaRPr>
          </a:p>
        </p:txBody>
      </p:sp>
      <p:sp>
        <p:nvSpPr>
          <p:cNvPr id="3" name="Marcador de contenido 2"/>
          <p:cNvSpPr>
            <a:spLocks noGrp="1"/>
          </p:cNvSpPr>
          <p:nvPr>
            <p:ph idx="1"/>
          </p:nvPr>
        </p:nvSpPr>
        <p:spPr>
          <a:xfrm>
            <a:off x="5143500" y="2832100"/>
            <a:ext cx="7048500" cy="3568701"/>
          </a:xfrm>
        </p:spPr>
        <p:txBody>
          <a:bodyPr>
            <a:normAutofit/>
          </a:bodyPr>
          <a:lstStyle/>
          <a:p>
            <a:pPr marL="342900" lvl="0" indent="-342900" algn="just">
              <a:spcAft>
                <a:spcPts val="0"/>
              </a:spcAft>
              <a:buClr>
                <a:srgbClr val="002060"/>
              </a:buClr>
              <a:buFont typeface="+mj-lt"/>
              <a:buAutoNum type="arabicPeriod"/>
            </a:pPr>
            <a: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Los </a:t>
            </a:r>
            <a:r>
              <a:rPr lang="es-ES" sz="32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amó y les predicó públicamente </a:t>
            </a:r>
            <a: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b="1" dirty="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Mat. </a:t>
            </a:r>
            <a:r>
              <a:rPr lang="es-ES" b="1" dirty="0" smtClean="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4:17-23. </a:t>
            </a:r>
            <a:r>
              <a:rPr lang="es-ES" b="1" smtClean="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9:35-38</a:t>
            </a:r>
            <a:r>
              <a:rPr lang="es-ES" b="1"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endPar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Clr>
                <a:srgbClr val="002060"/>
              </a:buClr>
              <a:buFont typeface="+mj-lt"/>
              <a:buAutoNum type="arabicPeriod"/>
            </a:pPr>
            <a:endParaRPr lang="es-ES" sz="3200" b="1" dirty="0">
              <a:latin typeface="Times New Roman" panose="02020603050405020304" pitchFamily="18" charset="0"/>
              <a:ea typeface="Times New Roman" panose="02020603050405020304" pitchFamily="18" charset="0"/>
            </a:endParaRPr>
          </a:p>
          <a:p>
            <a:pPr marL="342900" lvl="0" indent="-342900" algn="just">
              <a:spcAft>
                <a:spcPts val="0"/>
              </a:spcAft>
              <a:buClr>
                <a:srgbClr val="002060"/>
              </a:buClr>
              <a:buFont typeface="+mj-lt"/>
              <a:buAutoNum type="arabicPeriod"/>
            </a:pPr>
            <a:r>
              <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sz="3200"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Se </a:t>
            </a:r>
            <a:r>
              <a:rPr lang="es-ES" sz="3200"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dolió cuando rechazaron su palabra </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b="1" dirty="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Mat. 23:37</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endParaRPr lang="es-ES" sz="3200" b="1" dirty="0">
              <a:latin typeface="Times New Roman" panose="02020603050405020304" pitchFamily="18" charset="0"/>
              <a:ea typeface="Times New Roman" panose="02020603050405020304" pitchFamily="18" charset="0"/>
            </a:endParaRPr>
          </a:p>
          <a:p>
            <a:pPr marL="0" indent="0">
              <a:buNone/>
            </a:pPr>
            <a:endParaRPr lang="es-SV" dirty="0"/>
          </a:p>
        </p:txBody>
      </p:sp>
      <p:cxnSp>
        <p:nvCxnSpPr>
          <p:cNvPr id="13" name="Conector recto 12"/>
          <p:cNvCxnSpPr/>
          <p:nvPr/>
        </p:nvCxnSpPr>
        <p:spPr>
          <a:xfrm>
            <a:off x="0" y="1882777"/>
            <a:ext cx="8283388" cy="5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flipV="1">
            <a:off x="10911446" y="1893890"/>
            <a:ext cx="1280555" cy="53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3"/>
          <a:stretch>
            <a:fillRect/>
          </a:stretch>
        </p:blipFill>
        <p:spPr>
          <a:xfrm>
            <a:off x="0" y="0"/>
            <a:ext cx="4914900" cy="6858000"/>
          </a:xfrm>
          <a:prstGeom prst="rect">
            <a:avLst/>
          </a:prstGeom>
        </p:spPr>
      </p:pic>
    </p:spTree>
    <p:extLst>
      <p:ext uri="{BB962C8B-B14F-4D97-AF65-F5344CB8AC3E}">
        <p14:creationId xmlns:p14="http://schemas.microsoft.com/office/powerpoint/2010/main" val="256957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6252" y="0"/>
            <a:ext cx="7861300" cy="20193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es-ES" sz="7200" b="1" dirty="0" smtClean="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B</a:t>
            </a:r>
            <a:r>
              <a:rPr lang="es-ES" sz="7200" b="1" dirty="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rPr>
              <a:t>.	Jesús, frente al individuo.</a:t>
            </a:r>
            <a:endParaRPr lang="es-SV" sz="7200" b="1" dirty="0">
              <a:ln>
                <a:solidFill>
                  <a:schemeClr val="tx1"/>
                </a:solidFill>
              </a:ln>
              <a:solidFill>
                <a:srgbClr val="99FF33"/>
              </a:solidFill>
              <a:effectLst>
                <a:glow rad="101600">
                  <a:schemeClr val="accent3">
                    <a:satMod val="175000"/>
                    <a:alpha val="40000"/>
                  </a:schemeClr>
                </a:glow>
                <a:outerShdw blurRad="38100" dist="38100" dir="2700000" algn="tl">
                  <a:srgbClr val="000000">
                    <a:alpha val="43137"/>
                  </a:srgbClr>
                </a:outerShdw>
              </a:effectLst>
              <a:latin typeface="+mn-lt"/>
            </a:endParaRPr>
          </a:p>
        </p:txBody>
      </p:sp>
      <p:sp>
        <p:nvSpPr>
          <p:cNvPr id="3" name="Marcador de contenido 2"/>
          <p:cNvSpPr>
            <a:spLocks noGrp="1"/>
          </p:cNvSpPr>
          <p:nvPr>
            <p:ph idx="1"/>
          </p:nvPr>
        </p:nvSpPr>
        <p:spPr>
          <a:xfrm>
            <a:off x="5473700" y="2832100"/>
            <a:ext cx="6718300" cy="3568701"/>
          </a:xfrm>
        </p:spPr>
        <p:txBody>
          <a:bodyPr>
            <a:normAutofit/>
          </a:bodyPr>
          <a:lstStyle/>
          <a:p>
            <a:pPr marL="342900" lvl="0" indent="-342900" algn="just">
              <a:spcAft>
                <a:spcPts val="0"/>
              </a:spcAft>
              <a:buClr>
                <a:srgbClr val="002060"/>
              </a:buClr>
              <a:buFont typeface="+mj-lt"/>
              <a:buAutoNum type="arabicPeriod"/>
            </a:pPr>
            <a:r>
              <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 A </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pesar de que las masas lo rechazaron, e incluso </a:t>
            </a:r>
            <a:r>
              <a:rPr lang="es-ES" b="1" i="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“muchos de sus discípulos volvieron </a:t>
            </a:r>
            <a:r>
              <a:rPr lang="es-ES" b="1" i="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atrás. </a:t>
            </a:r>
            <a:r>
              <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r>
              <a:rPr lang="es-ES" sz="2400" b="1" dirty="0" smtClean="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Juan</a:t>
            </a:r>
            <a:r>
              <a:rPr lang="es-ES" sz="2400" b="1" dirty="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 </a:t>
            </a:r>
            <a:r>
              <a:rPr lang="es-ES" sz="2400" b="1" dirty="0" smtClean="0">
                <a:solidFill>
                  <a:schemeClr val="accent2">
                    <a:lumMod val="50000"/>
                  </a:schemeClr>
                </a:solidFill>
                <a:latin typeface="Verdana" panose="020B0604030504040204" pitchFamily="34" charset="0"/>
                <a:ea typeface="Batang" panose="02030600000101010101" pitchFamily="18" charset="-127"/>
                <a:cs typeface="Palatino Linotype" panose="02040502050505030304" pitchFamily="18" charset="0"/>
              </a:rPr>
              <a:t>6:66</a:t>
            </a:r>
            <a:r>
              <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a:t>
            </a:r>
          </a:p>
          <a:p>
            <a:pPr marL="342900" lvl="0" indent="-342900" algn="just">
              <a:spcAft>
                <a:spcPts val="0"/>
              </a:spcAft>
              <a:buClr>
                <a:srgbClr val="002060"/>
              </a:buClr>
              <a:buFont typeface="+mj-lt"/>
              <a:buAutoNum type="arabicPeriod"/>
            </a:pPr>
            <a:endPar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endParaRPr>
          </a:p>
          <a:p>
            <a:pPr marL="342900" lvl="0" indent="-342900" algn="just">
              <a:spcAft>
                <a:spcPts val="0"/>
              </a:spcAft>
              <a:buClr>
                <a:srgbClr val="002060"/>
              </a:buClr>
              <a:buFont typeface="+mj-lt"/>
              <a:buAutoNum type="arabicPeriod"/>
            </a:pP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 </a:t>
            </a:r>
            <a:r>
              <a:rPr lang="es-ES" b="1" dirty="0" smtClean="0">
                <a:solidFill>
                  <a:srgbClr val="000000"/>
                </a:solidFill>
                <a:latin typeface="Verdana" panose="020B0604030504040204" pitchFamily="34" charset="0"/>
                <a:ea typeface="Batang" panose="02030600000101010101" pitchFamily="18" charset="-127"/>
                <a:cs typeface="Palatino Linotype" panose="02040502050505030304" pitchFamily="18" charset="0"/>
              </a:rPr>
              <a:t>Jesús siempre </a:t>
            </a:r>
            <a:r>
              <a:rPr lang="es-ES" b="1" dirty="0">
                <a:solidFill>
                  <a:srgbClr val="000000"/>
                </a:solidFill>
                <a:latin typeface="Verdana" panose="020B0604030504040204" pitchFamily="34" charset="0"/>
                <a:ea typeface="Batang" panose="02030600000101010101" pitchFamily="18" charset="-127"/>
                <a:cs typeface="Palatino Linotype" panose="02040502050505030304" pitchFamily="18" charset="0"/>
              </a:rPr>
              <a:t>hizo su obra más importante a nivel personal.</a:t>
            </a:r>
            <a:endParaRPr lang="es-ES" sz="3200" b="1" dirty="0">
              <a:latin typeface="Times New Roman" panose="02020603050405020304" pitchFamily="18" charset="0"/>
              <a:ea typeface="Times New Roman" panose="02020603050405020304" pitchFamily="18" charset="0"/>
            </a:endParaRPr>
          </a:p>
          <a:p>
            <a:pPr marL="342900" lvl="0" indent="-342900" algn="just">
              <a:spcAft>
                <a:spcPts val="0"/>
              </a:spcAft>
              <a:buClr>
                <a:srgbClr val="002060"/>
              </a:buClr>
              <a:buFont typeface="+mj-lt"/>
              <a:buAutoNum type="arabicPeriod"/>
            </a:pPr>
            <a:endParaRPr lang="es-SV" dirty="0"/>
          </a:p>
        </p:txBody>
      </p:sp>
      <p:cxnSp>
        <p:nvCxnSpPr>
          <p:cNvPr id="13" name="Conector recto 12"/>
          <p:cNvCxnSpPr/>
          <p:nvPr/>
        </p:nvCxnSpPr>
        <p:spPr>
          <a:xfrm>
            <a:off x="0" y="1882777"/>
            <a:ext cx="8283388" cy="5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flipV="1">
            <a:off x="10911446" y="1893890"/>
            <a:ext cx="1280555" cy="53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Jesús le explica a Nicodemo lo que significa nacer de nuevo | La vida de  Jesús"/>
          <p:cNvPicPr>
            <a:picLocks noChangeAspect="1" noChangeArrowheads="1"/>
          </p:cNvPicPr>
          <p:nvPr/>
        </p:nvPicPr>
        <p:blipFill rotWithShape="1">
          <a:blip r:embed="rId3">
            <a:extLst>
              <a:ext uri="{28A0092B-C50C-407E-A947-70E740481C1C}">
                <a14:useLocalDpi xmlns:a14="http://schemas.microsoft.com/office/drawing/2010/main" val="0"/>
              </a:ext>
            </a:extLst>
          </a:blip>
          <a:srcRect l="13760" r="5612"/>
          <a:stretch/>
        </p:blipFill>
        <p:spPr bwMode="auto">
          <a:xfrm>
            <a:off x="-1" y="0"/>
            <a:ext cx="52451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97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1088</Words>
  <Application>Microsoft Office PowerPoint</Application>
  <PresentationFormat>Panorámica</PresentationFormat>
  <Paragraphs>95</Paragraphs>
  <Slides>18</Slides>
  <Notes>5</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18</vt:i4>
      </vt:variant>
    </vt:vector>
  </HeadingPairs>
  <TitlesOfParts>
    <vt:vector size="31" baseType="lpstr">
      <vt:lpstr>Batang</vt:lpstr>
      <vt:lpstr>Arial</vt:lpstr>
      <vt:lpstr>Arial Rounded MT Bold</vt:lpstr>
      <vt:lpstr>Calibri</vt:lpstr>
      <vt:lpstr>Calibri Light</vt:lpstr>
      <vt:lpstr>Franklin Gothic Demi</vt:lpstr>
      <vt:lpstr>Franklin Gothic Heavy</vt:lpstr>
      <vt:lpstr>Palatino Linotype</vt:lpstr>
      <vt:lpstr>Tahoma</vt:lpstr>
      <vt:lpstr>Times New Roman</vt:lpstr>
      <vt:lpstr>Verdana</vt:lpstr>
      <vt:lpstr>Tema de Office</vt:lpstr>
      <vt:lpstr>1_Tema de Office</vt:lpstr>
      <vt:lpstr>Presentación de PowerPoint</vt:lpstr>
      <vt:lpstr>Presentación de PowerPoint</vt:lpstr>
      <vt:lpstr>Presentación de PowerPoint</vt:lpstr>
      <vt:lpstr> Yo creo que “hay un Dios en el cielo”                    (Dan. 2:28): </vt:lpstr>
      <vt:lpstr> 4.  El Santo Hijo de Dios, vino a la tierra: </vt:lpstr>
      <vt:lpstr>  Esta lección nos permitirá observar: cómo Jesús personalmente hacía esto.  y luego cómo sus discípulos le deben imitar. </vt:lpstr>
      <vt:lpstr>Presentación de PowerPoint</vt:lpstr>
      <vt:lpstr>A.  Jesús, frente a las multitudes </vt:lpstr>
      <vt:lpstr>B. Jesús, frente al individuo.</vt:lpstr>
      <vt:lpstr>B. Jesús, frente al individuo.</vt:lpstr>
      <vt:lpstr>Presentación de PowerPoint</vt:lpstr>
      <vt:lpstr>Presentación de PowerPoint</vt:lpstr>
      <vt:lpstr>En la gran comisión, el Hijo de Dios dejó a sus apóstoles con una gran responsabilidad. </vt:lpstr>
      <vt:lpstr>Presentación de PowerPoint</vt:lpstr>
      <vt:lpstr> Así como Jesús traspasó a sus apóstoles su misión de buscar para salvación a los perdidos, los apóstoles traspasaron su misión a la iglesia.  </vt:lpstr>
      <vt:lpstr>  Los cristianos llegaron a sentirse con la deuda de enseñar a otros hasta que todo el mundo estuviese a los pies de Cristo.  </vt:lpstr>
      <vt:lpstr>Presentación de PowerPoint</vt:lpstr>
      <vt:lpstr>Este es el mayor programa de trabajo personal que Dios nos ha encomendado: La ley de la procreación. Es tan seguro, así como una planta producirá una hermosa flor, así cuando un cristiano planta la semilla del evangelio ésta producirá otro santo. Para lograr esta tarea, se necesita un cristiano: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DANIEL</cp:lastModifiedBy>
  <cp:revision>26</cp:revision>
  <dcterms:created xsi:type="dcterms:W3CDTF">2022-06-14T00:13:38Z</dcterms:created>
  <dcterms:modified xsi:type="dcterms:W3CDTF">2022-06-21T02:22:15Z</dcterms:modified>
</cp:coreProperties>
</file>